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348" r:id="rId3"/>
    <p:sldId id="349" r:id="rId4"/>
    <p:sldId id="350" r:id="rId5"/>
    <p:sldId id="351" r:id="rId6"/>
    <p:sldId id="352" r:id="rId7"/>
    <p:sldId id="257" r:id="rId8"/>
    <p:sldId id="345" r:id="rId9"/>
    <p:sldId id="346" r:id="rId10"/>
    <p:sldId id="258" r:id="rId11"/>
    <p:sldId id="262" r:id="rId12"/>
    <p:sldId id="260" r:id="rId13"/>
    <p:sldId id="261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7" r:id="rId28"/>
    <p:sldId id="278" r:id="rId29"/>
    <p:sldId id="347" r:id="rId30"/>
    <p:sldId id="279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90" r:id="rId39"/>
    <p:sldId id="291" r:id="rId40"/>
    <p:sldId id="292" r:id="rId41"/>
    <p:sldId id="293" r:id="rId42"/>
    <p:sldId id="294" r:id="rId43"/>
    <p:sldId id="295" r:id="rId44"/>
    <p:sldId id="330" r:id="rId45"/>
    <p:sldId id="331" r:id="rId46"/>
    <p:sldId id="332" r:id="rId47"/>
    <p:sldId id="333" r:id="rId48"/>
    <p:sldId id="329" r:id="rId49"/>
    <p:sldId id="336" r:id="rId50"/>
    <p:sldId id="337" r:id="rId51"/>
    <p:sldId id="338" r:id="rId52"/>
    <p:sldId id="342" r:id="rId53"/>
    <p:sldId id="343" r:id="rId54"/>
    <p:sldId id="339" r:id="rId55"/>
    <p:sldId id="340" r:id="rId56"/>
    <p:sldId id="344" r:id="rId5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7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94C0D9-FC26-48F2-AEF1-496AD888700B}" type="datetimeFigureOut">
              <a:rPr lang="zh-CN" altLang="en-US" smtClean="0"/>
              <a:t>2022/9/26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7D2D6-93B1-4B7A-BB4B-4EFFD8B7CF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800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59D47-A09F-1641-A1FF-54FFAD166180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8548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59D47-A09F-1641-A1FF-54FFAD166180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5846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59D47-A09F-1641-A1FF-54FFAD166180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4250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59D47-A09F-1641-A1FF-54FFAD166180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4792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59D47-A09F-1641-A1FF-54FFAD166180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0550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59D47-A09F-1641-A1FF-54FFAD166180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6640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59D47-A09F-1641-A1FF-54FFAD166180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87704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59D47-A09F-1641-A1FF-54FFAD166180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63520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59D47-A09F-1641-A1FF-54FFAD166180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00093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59D47-A09F-1641-A1FF-54FFAD166180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69669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59D47-A09F-1641-A1FF-54FFAD166180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4383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59D47-A09F-1641-A1FF-54FFAD166180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4488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59D47-A09F-1641-A1FF-54FFAD166180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47928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59D47-A09F-1641-A1FF-54FFAD166180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56772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59D47-A09F-1641-A1FF-54FFAD166180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98277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59D47-A09F-1641-A1FF-54FFAD166180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34056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59D47-A09F-1641-A1FF-54FFAD166180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85502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59D47-A09F-1641-A1FF-54FFAD166180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22755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497482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59D47-A09F-1641-A1FF-54FFAD166180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8394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59D47-A09F-1641-A1FF-54FFAD166180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0654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59D47-A09F-1641-A1FF-54FFAD166180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2720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59D47-A09F-1641-A1FF-54FFAD166180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2379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59D47-A09F-1641-A1FF-54FFAD166180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9212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59D47-A09F-1641-A1FF-54FFAD166180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1789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59D47-A09F-1641-A1FF-54FFAD166180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0291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67F850-B095-C9BD-122A-26D7D67453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9BCAA42-403C-0A71-EEAB-65442DEA32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1E8988-7547-C31D-C06E-6414D7B65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A6084-5691-47FA-9083-E1A6ECF6B001}" type="datetimeFigureOut">
              <a:rPr lang="zh-CN" altLang="en-US" smtClean="0"/>
              <a:t>2022/9/26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243DDB-FF28-B30D-CED2-004FF64C1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F92C23-8608-19B0-971F-21B26344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3C53E-0E96-4704-A4F5-49C1DE4A63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747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6142A0-9A47-7C94-2850-35C9D7D41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CEFFF3E-F218-E621-FDEC-3FD0E58A8F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929060-3F23-BA1D-4E86-1EB2F1877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A6084-5691-47FA-9083-E1A6ECF6B001}" type="datetimeFigureOut">
              <a:rPr lang="zh-CN" altLang="en-US" smtClean="0"/>
              <a:t>2022/9/26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C9D9BC-32C6-9AB8-FD86-0449D6060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AD7162-BF8F-1BBD-0B73-6A275C698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3C53E-0E96-4704-A4F5-49C1DE4A63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5327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F359576-D077-235C-70D1-E5D4C80D9F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0DA98D9-7ECA-693B-F95A-8E388096E7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6E5E67-1B29-80C7-6F0D-A61D796A0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A6084-5691-47FA-9083-E1A6ECF6B001}" type="datetimeFigureOut">
              <a:rPr lang="zh-CN" altLang="en-US" smtClean="0"/>
              <a:t>2022/9/26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30F563-57A4-394A-0FC0-CFFD01982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1A054A-49F4-ACB3-179D-9AF23EC9C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3C53E-0E96-4704-A4F5-49C1DE4A63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21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86481"/>
            <a:ext cx="4889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03250" y="2124252"/>
            <a:ext cx="4889500" cy="4128315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6096000" y="-203633"/>
            <a:ext cx="5458437" cy="727791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03250" y="539750"/>
            <a:ext cx="4889500" cy="71755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703160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4EA54F-F321-5870-6B21-EAE33FED5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12048F-AFA9-F543-8AFA-990A607DF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9E14FC-55F4-698A-DFA8-4C1AFB686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A6084-5691-47FA-9083-E1A6ECF6B001}" type="datetimeFigureOut">
              <a:rPr lang="zh-CN" altLang="en-US" smtClean="0"/>
              <a:t>2022/9/26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91CD7A-6D3E-B945-547B-8547277BE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967CDD-FBE4-A570-8025-6ECFA878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3C53E-0E96-4704-A4F5-49C1DE4A63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1128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925CD9-2BAB-E29B-66FD-5778474CB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5BFB2C-A148-20FB-DE7A-5D024BB01F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3133CC-F4F5-1675-C5F0-8F1567F42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A6084-5691-47FA-9083-E1A6ECF6B001}" type="datetimeFigureOut">
              <a:rPr lang="zh-CN" altLang="en-US" smtClean="0"/>
              <a:t>2022/9/26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1F5C7E-BAB1-36A4-B109-0C3BEFE9B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2F5AC2-BC83-B9AA-0812-F6B2490E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3C53E-0E96-4704-A4F5-49C1DE4A63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136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E9D4DA-7225-82E5-E728-5DB83A256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62B471-7215-DDC9-94EC-00690543F4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75634FA-CFDA-B6D4-AC5E-B13C07F832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7ADAB1E-B616-5AD5-67C9-B6910A700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A6084-5691-47FA-9083-E1A6ECF6B001}" type="datetimeFigureOut">
              <a:rPr lang="zh-CN" altLang="en-US" smtClean="0"/>
              <a:t>2022/9/26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6075A7-0DD8-CD18-8A99-A0694E35C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7BBAD9C-FC7E-F170-D1FE-673A5C467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3C53E-0E96-4704-A4F5-49C1DE4A63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318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A95652-CD92-BAFA-6937-2E9EF3A8F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48BF7D-8257-DD2D-892F-9873051AB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596CFB9-89B9-A958-88F9-BD6B4C0E71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A3F6573-1DF2-DE4E-BC80-2FCA8BD21F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6AB6ACE-A206-758D-A804-36E59FDCDC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F2BF89C-6F89-D037-CBD3-37C5D056C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A6084-5691-47FA-9083-E1A6ECF6B001}" type="datetimeFigureOut">
              <a:rPr lang="zh-CN" altLang="en-US" smtClean="0"/>
              <a:t>2022/9/26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CC333A6-42C9-583F-E027-4503D0DE7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EA4D231-081B-9AF0-F7DA-C0E450A3E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3C53E-0E96-4704-A4F5-49C1DE4A63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761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42EF9A-1B7E-C6C7-6069-C4DE51B94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BAD6BA8-79C4-6616-391F-4B191110D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A6084-5691-47FA-9083-E1A6ECF6B001}" type="datetimeFigureOut">
              <a:rPr lang="zh-CN" altLang="en-US" smtClean="0"/>
              <a:t>2022/9/26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236D492-1254-DA6F-0FA1-A3A23F06A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3C3F4B-EE53-F010-4A5C-C8F9C6B32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3C53E-0E96-4704-A4F5-49C1DE4A63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363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260927E-A07B-AD7C-994D-27A98761B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A6084-5691-47FA-9083-E1A6ECF6B001}" type="datetimeFigureOut">
              <a:rPr lang="zh-CN" altLang="en-US" smtClean="0"/>
              <a:t>2022/9/26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3CB4304-FFC9-617D-AC33-C9FE161CE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2A36FD-4D7E-6893-CFB7-29AD757C4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3C53E-0E96-4704-A4F5-49C1DE4A63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91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EC3E0C-E889-83C2-4A98-28F631A7A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AB5CD6-E40B-B62C-5654-39120BB79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B5F03E-EE24-F573-4EE8-B313630E45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2728584-D82D-6672-BB2A-571E38D32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A6084-5691-47FA-9083-E1A6ECF6B001}" type="datetimeFigureOut">
              <a:rPr lang="zh-CN" altLang="en-US" smtClean="0"/>
              <a:t>2022/9/26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FDACDB-BF0C-B93B-EED5-E91B50CBA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79831B-83AC-A15D-FE8A-3C3BD1DA3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3C53E-0E96-4704-A4F5-49C1DE4A63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884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7E5CF4-FEA0-A856-3ADA-0EFB9A399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13B768E-DC2D-4A22-AF4E-8E44C068CA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8972A0-5295-4C82-92FB-F2CFF9EBB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5791D9-4B79-F034-064E-B091A935D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A6084-5691-47FA-9083-E1A6ECF6B001}" type="datetimeFigureOut">
              <a:rPr lang="zh-CN" altLang="en-US" smtClean="0"/>
              <a:t>2022/9/26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7221BC-611D-D3A9-474F-7B3734B29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3289DC-576E-4217-517B-20AFD9C50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3C53E-0E96-4704-A4F5-49C1DE4A63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5151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426A97F-3F92-F80A-0FF6-B90FF7D12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363DF1-2768-2E95-48F8-8EF1B67EF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F425E9-2266-E86D-5E29-075D8BB838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8A6084-5691-47FA-9083-E1A6ECF6B001}" type="datetimeFigureOut">
              <a:rPr lang="zh-CN" altLang="en-US" smtClean="0"/>
              <a:t>2022/9/26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A18B43-EAD4-0C28-4630-F5C370AE8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B06D70-3625-15AF-8252-4C6EEC3A15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3C53E-0E96-4704-A4F5-49C1DE4A63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663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zh-cn/3/library/index.html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scikit-learn.org/stable/user_guide.html" TargetMode="Externa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" TargetMode="External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BAB917-28C3-BB42-8923-4D2D78C65C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Python</a:t>
            </a:r>
            <a:r>
              <a:rPr kumimoji="1" lang="zh-CN" altLang="en-US" dirty="0"/>
              <a:t>图像处理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9AA90A5-D70D-EF4D-AFE5-13D1A0C359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叶志鹏</a:t>
            </a:r>
          </a:p>
        </p:txBody>
      </p:sp>
    </p:spTree>
    <p:extLst>
      <p:ext uri="{BB962C8B-B14F-4D97-AF65-F5344CB8AC3E}">
        <p14:creationId xmlns:p14="http://schemas.microsoft.com/office/powerpoint/2010/main" val="1100535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7BA38-80C9-324D-98C3-3D45BD689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dirty="0"/>
              <a:t>Python</a:t>
            </a:r>
            <a:r>
              <a:rPr kumimoji="1" lang="zh-CN" altLang="en-US" dirty="0"/>
              <a:t>编辑器</a:t>
            </a:r>
            <a:r>
              <a:rPr kumimoji="1" lang="en-US" altLang="zh-CN" dirty="0"/>
              <a:t>/</a:t>
            </a:r>
            <a:r>
              <a:rPr kumimoji="1" lang="zh-CN" altLang="en-US" dirty="0"/>
              <a:t>集成开发环境</a:t>
            </a:r>
            <a:endParaRPr kumimoji="1"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06A595-3175-F742-AD12-554943D936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记事本</a:t>
            </a:r>
            <a:endParaRPr kumimoji="1"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Vim 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Visual Studio code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PyCharm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具体配置：请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Bing/Google/Baidu 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（计算机专业学生的基本素养）</a:t>
            </a:r>
            <a:endParaRPr kumimoji="1"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8" name="图形 7" descr="复选标记 纯色填充">
            <a:extLst>
              <a:ext uri="{FF2B5EF4-FFF2-40B4-BE49-F238E27FC236}">
                <a16:creationId xmlns:a16="http://schemas.microsoft.com/office/drawing/2014/main" id="{8564B388-988C-D193-224D-24D253C55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3458" y="2468232"/>
            <a:ext cx="443085" cy="443085"/>
          </a:xfrm>
          <a:prstGeom prst="rect">
            <a:avLst/>
          </a:prstGeom>
        </p:spPr>
      </p:pic>
      <p:pic>
        <p:nvPicPr>
          <p:cNvPr id="11" name="图形 10" descr="复选标记 纯色填充">
            <a:extLst>
              <a:ext uri="{FF2B5EF4-FFF2-40B4-BE49-F238E27FC236}">
                <a16:creationId xmlns:a16="http://schemas.microsoft.com/office/drawing/2014/main" id="{909E0064-332C-865A-7691-C555C7A9D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1893" y="2985915"/>
            <a:ext cx="443085" cy="443085"/>
          </a:xfrm>
          <a:prstGeom prst="rect">
            <a:avLst/>
          </a:prstGeom>
        </p:spPr>
      </p:pic>
      <p:pic>
        <p:nvPicPr>
          <p:cNvPr id="12" name="图形 11" descr="复选标记 纯色填充">
            <a:extLst>
              <a:ext uri="{FF2B5EF4-FFF2-40B4-BE49-F238E27FC236}">
                <a16:creationId xmlns:a16="http://schemas.microsoft.com/office/drawing/2014/main" id="{A028E99E-1996-975A-1A14-5157AEF25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5000" y="1957678"/>
            <a:ext cx="443085" cy="443085"/>
          </a:xfrm>
          <a:prstGeom prst="rect">
            <a:avLst/>
          </a:prstGeom>
        </p:spPr>
      </p:pic>
      <p:pic>
        <p:nvPicPr>
          <p:cNvPr id="13" name="图形 12" descr="复选标记 纯色填充">
            <a:extLst>
              <a:ext uri="{FF2B5EF4-FFF2-40B4-BE49-F238E27FC236}">
                <a16:creationId xmlns:a16="http://schemas.microsoft.com/office/drawing/2014/main" id="{7BB83EE5-B07C-C562-5628-EF7DA98A5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6797" y="2468231"/>
            <a:ext cx="443085" cy="443085"/>
          </a:xfrm>
          <a:prstGeom prst="rect">
            <a:avLst/>
          </a:prstGeom>
        </p:spPr>
      </p:pic>
      <p:pic>
        <p:nvPicPr>
          <p:cNvPr id="14" name="图形 13" descr="复选标记 纯色填充">
            <a:extLst>
              <a:ext uri="{FF2B5EF4-FFF2-40B4-BE49-F238E27FC236}">
                <a16:creationId xmlns:a16="http://schemas.microsoft.com/office/drawing/2014/main" id="{62D6C260-D78A-1E08-B987-6F2EC2C9C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5110" y="2985915"/>
            <a:ext cx="443085" cy="443085"/>
          </a:xfrm>
          <a:prstGeom prst="rect">
            <a:avLst/>
          </a:prstGeom>
        </p:spPr>
      </p:pic>
      <p:pic>
        <p:nvPicPr>
          <p:cNvPr id="15" name="图形 14" descr="复选标记 纯色填充">
            <a:extLst>
              <a:ext uri="{FF2B5EF4-FFF2-40B4-BE49-F238E27FC236}">
                <a16:creationId xmlns:a16="http://schemas.microsoft.com/office/drawing/2014/main" id="{43799C3B-8F64-DA0E-BF6B-2B8F059BA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8327" y="2985915"/>
            <a:ext cx="443085" cy="443085"/>
          </a:xfrm>
          <a:prstGeom prst="rect">
            <a:avLst/>
          </a:prstGeom>
        </p:spPr>
      </p:pic>
      <p:pic>
        <p:nvPicPr>
          <p:cNvPr id="16" name="图形 15" descr="复选标记 纯色填充">
            <a:extLst>
              <a:ext uri="{FF2B5EF4-FFF2-40B4-BE49-F238E27FC236}">
                <a16:creationId xmlns:a16="http://schemas.microsoft.com/office/drawing/2014/main" id="{BF1ED2F1-DC43-CF34-83A2-86E7556FE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6796" y="3558209"/>
            <a:ext cx="443085" cy="443085"/>
          </a:xfrm>
          <a:prstGeom prst="rect">
            <a:avLst/>
          </a:prstGeom>
        </p:spPr>
      </p:pic>
      <p:pic>
        <p:nvPicPr>
          <p:cNvPr id="17" name="图形 16" descr="复选标记 纯色填充">
            <a:extLst>
              <a:ext uri="{FF2B5EF4-FFF2-40B4-BE49-F238E27FC236}">
                <a16:creationId xmlns:a16="http://schemas.microsoft.com/office/drawing/2014/main" id="{278C21C5-1269-BE1F-739B-719E7A135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2707" y="3558209"/>
            <a:ext cx="443085" cy="443085"/>
          </a:xfrm>
          <a:prstGeom prst="rect">
            <a:avLst/>
          </a:prstGeom>
        </p:spPr>
      </p:pic>
      <p:pic>
        <p:nvPicPr>
          <p:cNvPr id="18" name="图形 17" descr="复选标记 纯色填充">
            <a:extLst>
              <a:ext uri="{FF2B5EF4-FFF2-40B4-BE49-F238E27FC236}">
                <a16:creationId xmlns:a16="http://schemas.microsoft.com/office/drawing/2014/main" id="{2D9BAC62-88B6-6D42-C456-2A798DC38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61816" y="3558208"/>
            <a:ext cx="443085" cy="443085"/>
          </a:xfrm>
          <a:prstGeom prst="rect">
            <a:avLst/>
          </a:prstGeom>
        </p:spPr>
      </p:pic>
      <p:pic>
        <p:nvPicPr>
          <p:cNvPr id="19" name="图形 18" descr="复选标记 纯色填充">
            <a:extLst>
              <a:ext uri="{FF2B5EF4-FFF2-40B4-BE49-F238E27FC236}">
                <a16:creationId xmlns:a16="http://schemas.microsoft.com/office/drawing/2014/main" id="{3FCED8C4-60A3-A2D0-61AF-4155C292B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9710" y="3558207"/>
            <a:ext cx="443085" cy="443085"/>
          </a:xfrm>
          <a:prstGeom prst="rect">
            <a:avLst/>
          </a:prstGeom>
        </p:spPr>
      </p:pic>
      <p:pic>
        <p:nvPicPr>
          <p:cNvPr id="22" name="内容占位符 5">
            <a:extLst>
              <a:ext uri="{FF2B5EF4-FFF2-40B4-BE49-F238E27FC236}">
                <a16:creationId xmlns:a16="http://schemas.microsoft.com/office/drawing/2014/main" id="{A5A093FD-DE3A-B794-9F4E-E5CE85D147A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550312" y="2046913"/>
            <a:ext cx="5186208" cy="302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84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7BA38-80C9-324D-98C3-3D45BD689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dirty="0"/>
              <a:t>Python</a:t>
            </a:r>
            <a:r>
              <a:rPr kumimoji="1" lang="zh-CN" altLang="en-US" dirty="0"/>
              <a:t>  变量与赋值表达式</a:t>
            </a:r>
            <a:endParaRPr kumimoji="1"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06A595-3175-F742-AD12-554943D936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变量定义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的变量会在内存中开辟一个空间，用来存放数据。</a:t>
            </a:r>
            <a:endParaRPr kumimoji="1"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变量与赋值表达式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变量名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变量值</a:t>
            </a:r>
            <a:endParaRPr kumimoji="1"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例如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 = 10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变量名书写要求：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变量名可以由字母、下划线和数字组成</a:t>
            </a:r>
            <a:endParaRPr kumimoji="1"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不能以数字开头、不能与关键字重名，关键字就是在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内部已经使用的名称</a:t>
            </a:r>
            <a:endParaRPr kumimoji="1"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另外，请取</a:t>
            </a:r>
            <a:r>
              <a:rPr kumimoji="1" lang="zh-CN" alt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有意义的变量名</a:t>
            </a:r>
            <a:endParaRPr kumimoji="1" lang="en-US" altLang="zh-CN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DEF482E-740F-804E-8624-BC3554145C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6841245" y="2491343"/>
            <a:ext cx="3843510" cy="3019901"/>
          </a:xfrm>
        </p:spPr>
      </p:pic>
    </p:spTree>
    <p:extLst>
      <p:ext uri="{BB962C8B-B14F-4D97-AF65-F5344CB8AC3E}">
        <p14:creationId xmlns:p14="http://schemas.microsoft.com/office/powerpoint/2010/main" val="1743297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7BA38-80C9-324D-98C3-3D45BD689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dirty="0"/>
              <a:t>Python</a:t>
            </a:r>
            <a:r>
              <a:rPr kumimoji="1" lang="zh-CN" altLang="en-US" dirty="0"/>
              <a:t>  输入输出</a:t>
            </a:r>
            <a:endParaRPr kumimoji="1"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06A595-3175-F742-AD12-554943D936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输入 </a:t>
            </a:r>
            <a:endParaRPr kumimoji="1"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 = input()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输出</a:t>
            </a:r>
            <a:endParaRPr kumimoji="1"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print(‘Hello world’)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变量</a:t>
            </a:r>
            <a:endParaRPr kumimoji="1"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 = 10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print(a)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67D4D68-9D28-E044-A7EF-BB3D83208B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格式化输入 </a:t>
            </a:r>
            <a:endParaRPr kumimoji="1"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 = input(‘please input your number:’)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格式化输出</a:t>
            </a:r>
            <a:endParaRPr kumimoji="1"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 = ‘Tom’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 = ‘James’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print(a, b)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print(f’{a} is {b}\’s friend’)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print(f”{a} is {b}\’s friend”)</a:t>
            </a:r>
          </a:p>
        </p:txBody>
      </p:sp>
    </p:spTree>
    <p:extLst>
      <p:ext uri="{BB962C8B-B14F-4D97-AF65-F5344CB8AC3E}">
        <p14:creationId xmlns:p14="http://schemas.microsoft.com/office/powerpoint/2010/main" val="877573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7BA38-80C9-324D-98C3-3D45BD689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dirty="0"/>
              <a:t>Python</a:t>
            </a:r>
            <a:r>
              <a:rPr kumimoji="1" lang="zh-CN" altLang="en-US" dirty="0"/>
              <a:t>  数据类型</a:t>
            </a:r>
            <a:endParaRPr kumimoji="1"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06A595-3175-F742-AD12-554943D936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基础数据类型：</a:t>
            </a:r>
            <a:endParaRPr kumimoji="1"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整数  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1	2	10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浮点数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1.2321	3.1415926	1.123131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布尔值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True  False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字符串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“Hello world”  ‘James’ ‘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文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\n 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本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空值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None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高级数据结构</a:t>
            </a:r>
            <a:endParaRPr kumimoji="1"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List 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列表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[‘</a:t>
            </a: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a’,’b’,’d’,’f’,’a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’]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Dictionary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字典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{‘a’:1,’b’:10,’d’:200}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集合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{1,2,3,4,5}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E76B4C7-D8CE-E445-B906-0F55AADD89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6172200" y="2817913"/>
            <a:ext cx="5181600" cy="2366761"/>
          </a:xfrm>
        </p:spPr>
      </p:pic>
    </p:spTree>
    <p:extLst>
      <p:ext uri="{BB962C8B-B14F-4D97-AF65-F5344CB8AC3E}">
        <p14:creationId xmlns:p14="http://schemas.microsoft.com/office/powerpoint/2010/main" val="3442454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7BA38-80C9-324D-98C3-3D45BD689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dirty="0"/>
              <a:t>Python</a:t>
            </a:r>
            <a:r>
              <a:rPr kumimoji="1" lang="zh-CN" altLang="en-US" dirty="0"/>
              <a:t>  整数与浮点数</a:t>
            </a:r>
            <a:endParaRPr kumimoji="1"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06A595-3175-F742-AD12-554943D936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整数</a:t>
            </a:r>
            <a:endParaRPr kumimoji="1"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 = 1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 = 20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 = a*b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print(c)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浮点数</a:t>
            </a:r>
            <a:endParaRPr kumimoji="1"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 = 1.12342112454356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 = 231231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print(a*b)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E76B4C7-D8CE-E445-B906-0F55AADD89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7191845" y="2817913"/>
            <a:ext cx="3142309" cy="2366761"/>
          </a:xfrm>
        </p:spPr>
      </p:pic>
    </p:spTree>
    <p:extLst>
      <p:ext uri="{BB962C8B-B14F-4D97-AF65-F5344CB8AC3E}">
        <p14:creationId xmlns:p14="http://schemas.microsoft.com/office/powerpoint/2010/main" val="2129594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7BA38-80C9-324D-98C3-3D45BD689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dirty="0"/>
              <a:t>Python</a:t>
            </a:r>
            <a:r>
              <a:rPr kumimoji="1" lang="zh-CN" altLang="en-US" dirty="0"/>
              <a:t>  算术运算符</a:t>
            </a:r>
            <a:endParaRPr kumimoji="1"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606A595-3175-F742-AD12-554943D936C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kumimoji="1"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Python</a:t>
                </a:r>
                <a:r>
                  <a:rPr kumimoji="1"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自带了一些基础的数学运算，如加减乘除 </a:t>
                </a:r>
                <a:endParaRPr kumimoji="1"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kumimoji="1"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一切复杂运算都可以通过加减乘除模拟</a:t>
                </a:r>
                <a:endParaRPr kumimoji="1"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kumimoji="1"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比如数值微分，数值积分法</a:t>
                </a:r>
                <a:endParaRPr kumimoji="1"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  <m:sup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unc>
                      <m:func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2000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lim</m:t>
                            </m:r>
                          </m:e>
                          <m:lim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+∆</m:t>
                                </m:r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num>
                          <m:den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∆</m:t>
                            </m:r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den>
                        </m:f>
                        <m:r>
                          <m:rPr>
                            <m:nor/>
                          </m:rPr>
                          <a:rPr kumimoji="1" lang="en-US" altLang="zh-CN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func>
                  </m:oMath>
                </a14:m>
                <a:endParaRPr kumimoji="1"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606A595-3175-F742-AD12-554943D936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711" r="-6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E76B4C7-D8CE-E445-B906-0F55AADD89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rcRect/>
          <a:stretch/>
        </p:blipFill>
        <p:spPr>
          <a:xfrm>
            <a:off x="6307365" y="2376431"/>
            <a:ext cx="4931030" cy="2947410"/>
          </a:xfrm>
        </p:spPr>
      </p:pic>
    </p:spTree>
    <p:extLst>
      <p:ext uri="{BB962C8B-B14F-4D97-AF65-F5344CB8AC3E}">
        <p14:creationId xmlns:p14="http://schemas.microsoft.com/office/powerpoint/2010/main" val="2142540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7BA38-80C9-324D-98C3-3D45BD689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dirty="0"/>
              <a:t>Python</a:t>
            </a:r>
            <a:r>
              <a:rPr kumimoji="1" lang="zh-CN" altLang="en-US" dirty="0"/>
              <a:t>  比较运算符</a:t>
            </a:r>
            <a:endParaRPr kumimoji="1"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06A595-3175-F742-AD12-554943D936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比较运算符会返回布尔值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True / False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区分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==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比较运算符 与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赋值运算符</a:t>
            </a: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常用在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if else, while 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等结构中 </a:t>
            </a: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E76B4C7-D8CE-E445-B906-0F55AADD89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6307365" y="2856886"/>
            <a:ext cx="4931030" cy="1986500"/>
          </a:xfrm>
        </p:spPr>
      </p:pic>
    </p:spTree>
    <p:extLst>
      <p:ext uri="{BB962C8B-B14F-4D97-AF65-F5344CB8AC3E}">
        <p14:creationId xmlns:p14="http://schemas.microsoft.com/office/powerpoint/2010/main" val="1577950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7BA38-80C9-324D-98C3-3D45BD689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dirty="0"/>
              <a:t>Python</a:t>
            </a:r>
            <a:r>
              <a:rPr kumimoji="1" lang="zh-CN" altLang="en-US" dirty="0"/>
              <a:t>  布尔值</a:t>
            </a:r>
            <a:endParaRPr kumimoji="1"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06A595-3175-F742-AD12-554943D936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布尔值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True / False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支持布尔运算符</a:t>
            </a: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and, or, not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常与比较运算符连用</a:t>
            </a: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E76B4C7-D8CE-E445-B906-0F55AADD89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6679994" y="2499360"/>
            <a:ext cx="4216070" cy="2252586"/>
          </a:xfrm>
        </p:spPr>
      </p:pic>
    </p:spTree>
    <p:extLst>
      <p:ext uri="{BB962C8B-B14F-4D97-AF65-F5344CB8AC3E}">
        <p14:creationId xmlns:p14="http://schemas.microsoft.com/office/powerpoint/2010/main" val="743841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7BA38-80C9-324D-98C3-3D45BD689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dirty="0"/>
              <a:t>Python</a:t>
            </a:r>
            <a:r>
              <a:rPr kumimoji="1" lang="zh-CN" altLang="en-US" dirty="0"/>
              <a:t>  </a:t>
            </a:r>
            <a:r>
              <a:rPr kumimoji="1" lang="zh-CN" altLang="en-US" dirty="0">
                <a:solidFill>
                  <a:srgbClr val="FF0000"/>
                </a:solidFill>
              </a:rPr>
              <a:t>列表</a:t>
            </a:r>
            <a:r>
              <a:rPr kumimoji="1" lang="zh-CN" altLang="en-US" dirty="0"/>
              <a:t>，字符串与可迭代对象</a:t>
            </a:r>
            <a:endParaRPr kumimoji="1"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06A595-3175-F742-AD12-554943D936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列表的定义 </a:t>
            </a: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 = [1,3,1,5,6,1], a[[1,2],[3,4]]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访问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List 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元素</a:t>
            </a: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a[0], a[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len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(a)-1], a[-1]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切片，获取某一段</a:t>
            </a:r>
            <a:endParaRPr kumimoji="1"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a[1:3], a[:3], a[3:],a[::-1],a[1:5:2]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E76B4C7-D8CE-E445-B906-0F55AADD89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6403669" y="2687041"/>
            <a:ext cx="4509821" cy="2628506"/>
          </a:xfrm>
        </p:spPr>
      </p:pic>
    </p:spTree>
    <p:extLst>
      <p:ext uri="{BB962C8B-B14F-4D97-AF65-F5344CB8AC3E}">
        <p14:creationId xmlns:p14="http://schemas.microsoft.com/office/powerpoint/2010/main" val="4141895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7BA38-80C9-324D-98C3-3D45BD689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dirty="0"/>
              <a:t>Python</a:t>
            </a:r>
            <a:r>
              <a:rPr kumimoji="1" lang="zh-CN" altLang="en-US" dirty="0"/>
              <a:t>  列表，字符串与可迭代对象</a:t>
            </a:r>
            <a:endParaRPr kumimoji="1"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06A595-3175-F742-AD12-554943D936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列表增加元素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a.append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(’test’), 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a.extend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([‘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a’,’b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’]), 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a.insert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(2, ‘b’)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列表删除元素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a.remove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(‘test’), 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val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a.pop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(3), 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a.pop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(), del a[1] (del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可操作多维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list)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列表修改元素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a[0] = ‘p’, a[1:5] = [‘a’, ‘b’, ‘c’, ‘d’]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kumimoji="1"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kumimoji="1"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FCE3331-68A8-AE4D-8F6C-77278E3000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列表查找元素</a:t>
            </a:r>
            <a:endParaRPr lang="en-US" altLang="zh-CN" sz="2000" dirty="0"/>
          </a:p>
          <a:p>
            <a:pPr marL="457200" lvl="1" indent="0">
              <a:buNone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‘test’ in a, 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a.count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(‘a’), 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a.index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(‘b’)</a:t>
            </a:r>
          </a:p>
          <a:p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列表是可迭代对象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val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in a:</a:t>
            </a:r>
          </a:p>
          <a:p>
            <a:pPr marL="457200" lvl="1" indent="0"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print(</a:t>
            </a: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val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57200" lvl="1" indent="0"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For I in. range(10):</a:t>
            </a:r>
          </a:p>
          <a:p>
            <a:pPr marL="457200" lvl="1" indent="0"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print(</a:t>
            </a: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List comprehension</a:t>
            </a:r>
          </a:p>
          <a:p>
            <a:pPr marL="457200" lvl="1" indent="0"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 = [</a:t>
            </a: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in range(10)]</a:t>
            </a:r>
          </a:p>
        </p:txBody>
      </p:sp>
    </p:spTree>
    <p:extLst>
      <p:ext uri="{BB962C8B-B14F-4D97-AF65-F5344CB8AC3E}">
        <p14:creationId xmlns:p14="http://schemas.microsoft.com/office/powerpoint/2010/main" val="3229170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BAB917-28C3-BB42-8923-4D2D78C65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46433"/>
            <a:ext cx="9144000" cy="2387600"/>
          </a:xfrm>
        </p:spPr>
        <p:txBody>
          <a:bodyPr/>
          <a:lstStyle/>
          <a:p>
            <a:r>
              <a:rPr kumimoji="1" lang="zh-CN" altLang="en-US" dirty="0"/>
              <a:t>世界不断变化，技术不断发展的时代下如何学习？</a:t>
            </a:r>
          </a:p>
        </p:txBody>
      </p:sp>
    </p:spTree>
    <p:extLst>
      <p:ext uri="{BB962C8B-B14F-4D97-AF65-F5344CB8AC3E}">
        <p14:creationId xmlns:p14="http://schemas.microsoft.com/office/powerpoint/2010/main" val="4050126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7BA38-80C9-324D-98C3-3D45BD689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dirty="0"/>
              <a:t>Python</a:t>
            </a:r>
            <a:r>
              <a:rPr kumimoji="1" lang="zh-CN" altLang="en-US" dirty="0"/>
              <a:t>  列表，字符串与可迭代对象</a:t>
            </a:r>
            <a:endParaRPr kumimoji="1"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06A595-3175-F742-AD12-554943D936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字符串的定义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无法修改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str_ = ‘Hello world’, str_ = “Hello world”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字符串中的转译字符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\n, \t, \\, \’, \”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原格式定义 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“”” ”””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获取字符串的长度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len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(str_)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字符串获取单个字符，或者字串跟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list 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一样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str_[index], str_[</a:t>
            </a: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start:end:step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FCE3331-68A8-AE4D-8F6C-77278E3000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960186"/>
          </a:xfrm>
        </p:spPr>
        <p:txBody>
          <a:bodyPr>
            <a:normAutofit lnSpcReduction="10000"/>
          </a:bodyPr>
          <a:lstStyle/>
          <a:p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字符串的拼接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asdsfwer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’+’</a:t>
            </a: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fwetwreq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</a:p>
          <a:p>
            <a:pPr marL="457200" lvl="1" indent="0"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’a’*10+’b’*5+’a’*10</a:t>
            </a:r>
          </a:p>
          <a:p>
            <a:r>
              <a:rPr lang="zh-CN" altLang="en-US" sz="2000" dirty="0"/>
              <a:t>字符串查找元素</a:t>
            </a:r>
            <a:endParaRPr lang="en-US" altLang="zh-CN" sz="2000" dirty="0"/>
          </a:p>
          <a:p>
            <a:pPr marL="457200" lvl="1" indent="0">
              <a:buNone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‘test’ in a, 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a.count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(‘a’), 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a.index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(‘b’) (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会报错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字符串的比较运算符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&gt;, &gt;=, &lt;, &lt;= , ==, !=</a:t>
            </a:r>
          </a:p>
          <a:p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字符串的方法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.center(50) 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居中</a:t>
            </a:r>
            <a:endParaRPr kumimoji="1"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.find() 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查找字串位置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找不到，返回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-1)</a:t>
            </a:r>
          </a:p>
          <a:p>
            <a:pPr marL="457200" lvl="1" indent="0"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.replace() 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替换 </a:t>
            </a:r>
            <a:endParaRPr kumimoji="1"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.strip() 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删除字符串的开头与末尾空格</a:t>
            </a:r>
            <a:endParaRPr kumimoji="1"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字符串的迭代：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val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in str_: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print(</a:t>
            </a: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val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57200" lvl="1" indent="0">
              <a:buNone/>
            </a:pPr>
            <a:endParaRPr kumimoji="1"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554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7BA38-80C9-324D-98C3-3D45BD689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/>
              <a:t>循环与逻辑判断</a:t>
            </a:r>
            <a:endParaRPr kumimoji="1"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06A595-3175-F742-AD12-554943D936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循环结构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注意冒号与缩紧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循环</a:t>
            </a:r>
            <a:endParaRPr kumimoji="1"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可迭代对象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print(</a:t>
            </a: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in range(start, </a:t>
            </a:r>
            <a:r>
              <a:rPr kumimoji="1" lang="en-US" altLang="zh-CN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step):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print(</a:t>
            </a: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While 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循环</a:t>
            </a:r>
            <a:endParaRPr kumimoji="1"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 = 0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a&lt;= 10: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print(a)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a = a+1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endParaRPr kumimoji="1"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endParaRPr kumimoji="1"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FCE3331-68A8-AE4D-8F6C-77278E3000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960186"/>
          </a:xfrm>
        </p:spPr>
        <p:txBody>
          <a:bodyPr>
            <a:normAutofit/>
          </a:bodyPr>
          <a:lstStyle/>
          <a:p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嵌套循环</a:t>
            </a:r>
            <a:endParaRPr kumimoji="1"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in range(10):</a:t>
            </a:r>
          </a:p>
          <a:p>
            <a:pPr marL="457200" lvl="1" indent="0"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for j in range(10):</a:t>
            </a:r>
          </a:p>
          <a:p>
            <a:pPr marL="457200" lvl="1" indent="0"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	print(</a:t>
            </a: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j)</a:t>
            </a:r>
          </a:p>
          <a:p>
            <a:pPr marL="457200" lvl="1" indent="0">
              <a:buNone/>
            </a:pPr>
            <a:endParaRPr kumimoji="1"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= 0</a:t>
            </a:r>
          </a:p>
          <a:p>
            <a:pPr marL="457200" lvl="1" indent="0"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While </a:t>
            </a: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&lt;= 100:</a:t>
            </a:r>
          </a:p>
          <a:p>
            <a:pPr marL="457200" lvl="1" indent="0"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j = 0</a:t>
            </a:r>
          </a:p>
          <a:p>
            <a:pPr marL="457200" lvl="1" indent="0"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While j &lt;= 100:</a:t>
            </a:r>
          </a:p>
          <a:p>
            <a:pPr marL="457200" lvl="1" indent="0"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	print(</a:t>
            </a: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j)</a:t>
            </a:r>
            <a:endParaRPr kumimoji="1"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跳出当次循环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continue</a:t>
            </a:r>
          </a:p>
          <a:p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跳出当前循环体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1464735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7BA38-80C9-324D-98C3-3D45BD689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/>
              <a:t>循环与逻辑判断</a:t>
            </a:r>
            <a:endParaRPr kumimoji="1"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06A595-3175-F742-AD12-554943D936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逻辑判断</a:t>
            </a:r>
            <a:endParaRPr kumimoji="1"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布尔值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或布尔表达式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endParaRPr kumimoji="1"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	print()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elif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布尔值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或布尔表达式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	print()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elif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布尔值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或布尔表达式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	print()	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else: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	print()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endParaRPr kumimoji="1"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FCE3331-68A8-AE4D-8F6C-77278E3000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960186"/>
          </a:xfrm>
        </p:spPr>
        <p:txBody>
          <a:bodyPr>
            <a:normAutofit/>
          </a:bodyPr>
          <a:lstStyle/>
          <a:p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比如 </a:t>
            </a:r>
            <a:endParaRPr kumimoji="1"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age = 20</a:t>
            </a:r>
          </a:p>
          <a:p>
            <a:pPr marL="457200" lvl="1" indent="0">
              <a:buNone/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if age &gt; 0 and age &lt; 10:</a:t>
            </a:r>
          </a:p>
          <a:p>
            <a:pPr marL="457200" lvl="1" indent="0">
              <a:buNone/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	print(‘He is child’)</a:t>
            </a:r>
          </a:p>
          <a:p>
            <a:pPr marL="457200" lvl="1" indent="0">
              <a:buNone/>
            </a:pPr>
            <a:r>
              <a:rPr kumimoji="1"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elif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age &lt; 25:</a:t>
            </a:r>
          </a:p>
          <a:p>
            <a:pPr marL="457200" lvl="1" indent="0">
              <a:buNone/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	print(‘He is teenager’)</a:t>
            </a:r>
          </a:p>
          <a:p>
            <a:pPr marL="457200" lvl="1" indent="0">
              <a:buNone/>
            </a:pPr>
            <a:r>
              <a:rPr kumimoji="1"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elif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age &lt; 50:</a:t>
            </a:r>
          </a:p>
          <a:p>
            <a:pPr marL="457200" lvl="1" indent="0">
              <a:buNone/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	print(‘He is adult’)</a:t>
            </a:r>
          </a:p>
          <a:p>
            <a:pPr marL="457200" lvl="1" indent="0">
              <a:buNone/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else:</a:t>
            </a:r>
          </a:p>
          <a:p>
            <a:pPr marL="457200" lvl="1" indent="0">
              <a:buNone/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	print(‘He is old’)</a:t>
            </a:r>
          </a:p>
          <a:p>
            <a:pPr marL="457200" lvl="1" indent="0">
              <a:buNone/>
            </a:pPr>
            <a:endParaRPr kumimoji="1"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age = 20</a:t>
            </a:r>
          </a:p>
          <a:p>
            <a:pPr marL="457200" lvl="1" indent="0">
              <a:buNone/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if age &gt; 0 and age &lt; 10:</a:t>
            </a:r>
          </a:p>
          <a:p>
            <a:pPr marL="457200" lvl="1" indent="0">
              <a:buNone/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	print(‘He is child’)</a:t>
            </a:r>
          </a:p>
          <a:p>
            <a:pPr marL="457200" lvl="1" indent="0">
              <a:buNone/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if age &gt;= 10 and age &lt; 25:</a:t>
            </a:r>
          </a:p>
          <a:p>
            <a:pPr marL="457200" lvl="1" indent="0">
              <a:buNone/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	print(‘He is teenager’)</a:t>
            </a:r>
          </a:p>
          <a:p>
            <a:pPr marL="457200" lvl="1" indent="0">
              <a:buNone/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if age &gt;= 25 and age &lt;= 50:</a:t>
            </a:r>
          </a:p>
          <a:p>
            <a:pPr marL="457200" lvl="1" indent="0">
              <a:buNone/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	print(‘He is adult’)</a:t>
            </a:r>
          </a:p>
          <a:p>
            <a:pPr marL="457200" lvl="1" indent="0">
              <a:buNone/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If age &gt; 50:</a:t>
            </a:r>
          </a:p>
          <a:p>
            <a:pPr marL="457200" lvl="1" indent="0">
              <a:buNone/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	print(‘He is old’)</a:t>
            </a:r>
          </a:p>
          <a:p>
            <a:pPr marL="457200" lvl="1" indent="0">
              <a:buNone/>
            </a:pPr>
            <a:endParaRPr kumimoji="1"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663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7BA38-80C9-324D-98C3-3D45BD689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/>
              <a:t>函数 （复用代码块）</a:t>
            </a:r>
            <a:endParaRPr kumimoji="1"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06A595-3175-F742-AD12-554943D936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语法：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def </a:t>
            </a:r>
            <a:r>
              <a:rPr kumimoji="1"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fun_name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(param1, param2, param3):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	…….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	return </a:t>
            </a:r>
            <a:r>
              <a:rPr kumimoji="1"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some_value</a:t>
            </a:r>
            <a:endParaRPr kumimoji="1"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调用函数</a:t>
            </a:r>
            <a:endParaRPr kumimoji="1"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 = </a:t>
            </a:r>
            <a:r>
              <a:rPr kumimoji="1"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fun_name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(1, 2, 3)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函数的参数</a:t>
            </a:r>
            <a:endParaRPr kumimoji="1"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可以是任意对象类型</a:t>
            </a:r>
            <a:endParaRPr kumimoji="1"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定义的时候是形参，调用的时候是实参</a:t>
            </a:r>
            <a:endParaRPr kumimoji="1"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参数的默认值 </a:t>
            </a:r>
            <a:endParaRPr kumimoji="1"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def </a:t>
            </a:r>
            <a:r>
              <a:rPr kumimoji="1"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fun_name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(param1=1, param2=3, param3=6):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	…….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	return </a:t>
            </a:r>
            <a:r>
              <a:rPr kumimoji="1"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some_value</a:t>
            </a:r>
            <a:endParaRPr kumimoji="1"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 = </a:t>
            </a:r>
            <a:r>
              <a:rPr kumimoji="1"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fun_name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(1)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endParaRPr kumimoji="1"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FCE3331-68A8-AE4D-8F6C-77278E3000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960186"/>
          </a:xfrm>
        </p:spPr>
        <p:txBody>
          <a:bodyPr>
            <a:normAutofit/>
          </a:bodyPr>
          <a:lstStyle/>
          <a:p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局部变量与全局变量</a:t>
            </a:r>
            <a:endParaRPr kumimoji="1"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全局变量</a:t>
            </a:r>
            <a:endParaRPr kumimoji="1"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 = 20</a:t>
            </a:r>
          </a:p>
          <a:p>
            <a:pPr marL="457200" lvl="1" indent="0">
              <a:buNone/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def </a:t>
            </a:r>
            <a:r>
              <a:rPr kumimoji="1"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add_one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():</a:t>
            </a:r>
          </a:p>
          <a:p>
            <a:pPr marL="457200" lvl="1" indent="0">
              <a:buNone/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	//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局部变量</a:t>
            </a:r>
            <a:endParaRPr kumimoji="1"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	a = 20</a:t>
            </a:r>
          </a:p>
          <a:p>
            <a:pPr marL="457200" lvl="1" indent="0">
              <a:buNone/>
            </a:pPr>
            <a:r>
              <a:rPr kumimoji="1"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add_one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marL="457200" lvl="1" indent="0">
              <a:buNone/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print(a)</a:t>
            </a:r>
          </a:p>
          <a:p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可变数据类型与不可变数据类型</a:t>
            </a:r>
            <a:endParaRPr kumimoji="1"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 = 20</a:t>
            </a:r>
          </a:p>
          <a:p>
            <a:pPr marL="457200" lvl="1" indent="0">
              <a:buNone/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def </a:t>
            </a:r>
            <a:r>
              <a:rPr kumimoji="1"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add_one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(a):</a:t>
            </a:r>
          </a:p>
          <a:p>
            <a:pPr marL="457200" lvl="1" indent="0">
              <a:buNone/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	a=30</a:t>
            </a:r>
          </a:p>
          <a:p>
            <a:pPr marL="457200" lvl="1" indent="0">
              <a:buNone/>
            </a:pPr>
            <a:r>
              <a:rPr kumimoji="1"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add_one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  <a:p>
            <a:pPr marL="457200" lvl="1" indent="0">
              <a:buNone/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print(a)</a:t>
            </a:r>
          </a:p>
          <a:p>
            <a:pPr marL="457200" lvl="1" indent="0">
              <a:buNone/>
            </a:pPr>
            <a:endParaRPr kumimoji="1"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 = [1,2,3]</a:t>
            </a:r>
          </a:p>
          <a:p>
            <a:pPr marL="457200" lvl="1" indent="0">
              <a:buNone/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def modify(a):</a:t>
            </a:r>
          </a:p>
          <a:p>
            <a:pPr marL="457200" lvl="1" indent="0">
              <a:buNone/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	a[0] = 3</a:t>
            </a:r>
          </a:p>
          <a:p>
            <a:pPr marL="457200" lvl="1" indent="0">
              <a:buNone/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modify(a)</a:t>
            </a:r>
          </a:p>
          <a:p>
            <a:pPr marL="457200" lvl="1" indent="0">
              <a:buNone/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print(a)</a:t>
            </a:r>
          </a:p>
          <a:p>
            <a:endParaRPr kumimoji="1"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543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7BA38-80C9-324D-98C3-3D45BD689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/>
              <a:t>可变数据类型与不可变数据类型</a:t>
            </a:r>
            <a:endParaRPr kumimoji="1"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06A595-3175-F742-AD12-554943D936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不可变数据类型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整数</a:t>
            </a:r>
            <a:endParaRPr kumimoji="1"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浮点数</a:t>
            </a:r>
            <a:endParaRPr kumimoji="1"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布尔值</a:t>
            </a:r>
            <a:endParaRPr kumimoji="1"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字符串</a:t>
            </a:r>
            <a:endParaRPr kumimoji="1"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None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tuple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元组</a:t>
            </a:r>
            <a:endParaRPr kumimoji="1"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可变数据类型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列表</a:t>
            </a:r>
            <a:endParaRPr kumimoji="1"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字典</a:t>
            </a:r>
            <a:endParaRPr kumimoji="1"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集合</a:t>
            </a:r>
            <a:endParaRPr kumimoji="1"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5638B7B-D1B4-C44A-9EA7-F6613EF90F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49031" y="2704701"/>
            <a:ext cx="5737392" cy="2574772"/>
          </a:xfrm>
        </p:spPr>
      </p:pic>
    </p:spTree>
    <p:extLst>
      <p:ext uri="{BB962C8B-B14F-4D97-AF65-F5344CB8AC3E}">
        <p14:creationId xmlns:p14="http://schemas.microsoft.com/office/powerpoint/2010/main" val="2282304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7BA38-80C9-324D-98C3-3D45BD689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/>
              <a:t>元组，字典，集合</a:t>
            </a:r>
            <a:endParaRPr kumimoji="1"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06A595-3175-F742-AD12-554943D936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元组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tuple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定义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 = (1, 2, 45)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或者直接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 = 1, 2, 45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元组和列表数据结构类似，但是无法修改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删除或增加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a[0], a[1]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元组的拆包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a, b = (3, 5)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endParaRPr kumimoji="1"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4D7310D-F62F-A949-A886-CF4EF991BE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元组的常用场景</a:t>
            </a:r>
            <a:endParaRPr lang="en-US" altLang="zh-CN" sz="1600" dirty="0"/>
          </a:p>
          <a:p>
            <a:r>
              <a:rPr lang="zh-CN" altLang="en-US" sz="2000" dirty="0"/>
              <a:t>交换 </a:t>
            </a:r>
            <a:r>
              <a:rPr lang="en-US" altLang="zh-CN" sz="2000" dirty="0"/>
              <a:t>2 </a:t>
            </a:r>
            <a:r>
              <a:rPr lang="zh-CN" altLang="en-US" sz="2000" dirty="0"/>
              <a:t>个数的值</a:t>
            </a:r>
            <a:endParaRPr lang="en-US" altLang="zh-CN" sz="2000" dirty="0"/>
          </a:p>
          <a:p>
            <a:pPr marL="457200" lvl="1" indent="0"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x, y = y, x</a:t>
            </a:r>
          </a:p>
          <a:p>
            <a:r>
              <a:rPr lang="zh-CN" altLang="en-US" sz="2000" dirty="0"/>
              <a:t>封装成元组，使函数具有返回多个值的功能</a:t>
            </a:r>
            <a:endParaRPr lang="en-US" altLang="zh-CN" sz="2000" dirty="0"/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dirty="0"/>
              <a:t>	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def test():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	return 1,2,3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x, y, z = test()</a:t>
            </a:r>
          </a:p>
        </p:txBody>
      </p:sp>
    </p:spTree>
    <p:extLst>
      <p:ext uri="{BB962C8B-B14F-4D97-AF65-F5344CB8AC3E}">
        <p14:creationId xmlns:p14="http://schemas.microsoft.com/office/powerpoint/2010/main" val="25616633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7BA38-80C9-324D-98C3-3D45BD689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/>
              <a:t>元组，字典，集合</a:t>
            </a:r>
            <a:endParaRPr kumimoji="1"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06A595-3175-F742-AD12-554943D936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字典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dictionary 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定义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Key : value 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形式的数据结构</a:t>
            </a:r>
            <a:endParaRPr kumimoji="1"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语法：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student = {‘name’: ‘</a:t>
            </a: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Zhipeng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’, ‘age’: 30, ‘friends’ : [‘</a:t>
            </a: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james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’, ‘Euler’]}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print(student[‘friends’])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通过键获取值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student[‘name’] (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找不到会报错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student.get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(‘name’)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endParaRPr kumimoji="1"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4D7310D-F62F-A949-A886-CF4EF991BE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增加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key, value</a:t>
            </a:r>
          </a:p>
          <a:p>
            <a:pPr marL="457200" lvl="1" indent="0"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student[’school’] =. ‘</a:t>
            </a: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nustti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</a:p>
          <a:p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修改字典的值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student[‘school’] = ‘</a:t>
            </a: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dongnan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</a:p>
          <a:p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合并并修改字典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student1 = {'name': '</a:t>
            </a: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Zhipeng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', 'age': 30}</a:t>
            </a:r>
            <a:b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student2 = {'age': 20}</a:t>
            </a:r>
            <a:b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student1.update(student2)</a:t>
            </a:r>
            <a:b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print(student1)</a:t>
            </a:r>
          </a:p>
          <a:p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字典删除键值对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del student1[‘age’], student1.pop(‘name’)</a:t>
            </a:r>
          </a:p>
        </p:txBody>
      </p:sp>
    </p:spTree>
    <p:extLst>
      <p:ext uri="{BB962C8B-B14F-4D97-AF65-F5344CB8AC3E}">
        <p14:creationId xmlns:p14="http://schemas.microsoft.com/office/powerpoint/2010/main" val="573785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7BA38-80C9-324D-98C3-3D45BD689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/>
              <a:t>元组，字典，集合</a:t>
            </a:r>
            <a:endParaRPr kumimoji="1"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06A595-3175-F742-AD12-554943D936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字典删除键值对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del student1[‘age’], student1.pop(‘name’)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字典可以根据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Key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遍历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for key in student1: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print(key) 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字典遍历值 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for key in student1: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print(key)  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endParaRPr kumimoji="1"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4596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7BA38-80C9-324D-98C3-3D45BD689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/>
              <a:t>元组，字典，集合</a:t>
            </a:r>
            <a:endParaRPr kumimoji="1"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06A595-3175-F742-AD12-554943D936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集合的定义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: (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不包含重复元素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student_id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= {1, 2, 3} </a:t>
            </a: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student_id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= {}, </a:t>
            </a: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student_id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= set()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集合与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互转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student_id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= [1, 2, 1]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student_set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= set(</a:t>
            </a: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student_id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stu_list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= list(</a:t>
            </a: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student_set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增加元素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student.add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(‘a’)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endParaRPr kumimoji="1"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endParaRPr kumimoji="1"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endParaRPr kumimoji="1"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endParaRPr kumimoji="1"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endParaRPr kumimoji="1"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endParaRPr kumimoji="1"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4D7310D-F62F-A949-A886-CF4EF991BE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合并集合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 = {1,2} b = {2, 3} </a:t>
            </a: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a.update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  <a:p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删除集合的元素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a.remove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(1), </a:t>
            </a: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a.discard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(1), </a:t>
            </a: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a.pop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判断元素在不在集合内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in a</a:t>
            </a:r>
          </a:p>
          <a:p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集合大小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len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  <a:p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集合的数学运算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 &amp; b , a | b </a:t>
            </a:r>
          </a:p>
          <a:p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2040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7BA38-80C9-324D-98C3-3D45BD689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dirty="0"/>
              <a:t>Python</a:t>
            </a:r>
            <a:r>
              <a:rPr kumimoji="1" lang="zh-CN" altLang="en-US" dirty="0"/>
              <a:t>的浅拷贝与深拷贝</a:t>
            </a:r>
            <a:endParaRPr kumimoji="1"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06A595-3175-F742-AD12-554943D936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直接赋值：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 = [1,2,3]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b = a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b[0] = 2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print(a)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浅拷贝：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 = {1:[1,2,3]}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b = </a:t>
            </a: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a.copy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b[1][0] = [2]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print(a)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print(b)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4D7310D-F62F-A949-A886-CF4EF991BE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深拷贝：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import copy</a:t>
            </a:r>
          </a:p>
          <a:p>
            <a:pPr marL="457200" lvl="1" indent="0"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 = {1:[1,2,3]}</a:t>
            </a:r>
          </a:p>
          <a:p>
            <a:pPr marL="457200" lvl="1" indent="0"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b = </a:t>
            </a: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copy.deepcopy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  <a:p>
            <a:pPr marL="457200" lvl="1" indent="0"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b[1][0] = [2]</a:t>
            </a:r>
          </a:p>
          <a:p>
            <a:pPr marL="457200" lvl="1" indent="0"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print(a)</a:t>
            </a:r>
          </a:p>
          <a:p>
            <a:pPr marL="457200" lvl="1" indent="0"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print(b)</a:t>
            </a:r>
          </a:p>
          <a:p>
            <a:pPr marL="457200" lvl="1" indent="0">
              <a:buNone/>
            </a:pPr>
            <a:endParaRPr kumimoji="1"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1730274-164E-60C4-B38A-D26826D77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720" y="2252869"/>
            <a:ext cx="2377221" cy="165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79C5814-926A-E3B6-7A70-6FC0F832D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555962"/>
            <a:ext cx="2319278" cy="162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B22F145-A55A-7F22-C534-E4C3883E1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182" y="4343951"/>
            <a:ext cx="2852531" cy="190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529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BAB917-28C3-BB42-8923-4D2D78C65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46433"/>
            <a:ext cx="9144000" cy="2387600"/>
          </a:xfrm>
        </p:spPr>
        <p:txBody>
          <a:bodyPr/>
          <a:lstStyle/>
          <a:p>
            <a:r>
              <a:rPr kumimoji="1" lang="zh-CN" altLang="en-US" dirty="0"/>
              <a:t>授之以鱼不如授之以渔</a:t>
            </a:r>
          </a:p>
        </p:txBody>
      </p:sp>
    </p:spTree>
    <p:extLst>
      <p:ext uri="{BB962C8B-B14F-4D97-AF65-F5344CB8AC3E}">
        <p14:creationId xmlns:p14="http://schemas.microsoft.com/office/powerpoint/2010/main" val="19402568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7BA38-80C9-324D-98C3-3D45BD689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/>
              <a:t>文件读写</a:t>
            </a:r>
            <a:endParaRPr kumimoji="1"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06A595-3175-F742-AD12-554943D936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一次性读文件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with open('breast-cancer-</a:t>
            </a: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wisconsin.data','r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') as file:</a:t>
            </a:r>
            <a:b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  content = </a:t>
            </a: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file.read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b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  print(content)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按照行分批读文本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with open('breast-cancer-</a:t>
            </a: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wisconsin.data','r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') as file:</a:t>
            </a:r>
            <a:b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  for line in file:</a:t>
            </a:r>
            <a:b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      print(line)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4D7310D-F62F-A949-A886-CF4EF991BE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覆盖模式写文件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 = [0]*10000</a:t>
            </a:r>
            <a:b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with open('</a:t>
            </a: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test.txt','w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') as file:</a:t>
            </a:r>
            <a:b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file.write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(str((a)))</a:t>
            </a:r>
          </a:p>
          <a:p>
            <a:pPr marL="457200" lvl="1" indent="0">
              <a:buNone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 = [0]*10000</a:t>
            </a:r>
            <a:b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with open('</a:t>
            </a: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test.txt','w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') as file:</a:t>
            </a:r>
            <a:b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  for </a:t>
            </a: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val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in a:</a:t>
            </a:r>
            <a:b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file.write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(str(</a:t>
            </a: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val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)+'\n')</a:t>
            </a:r>
          </a:p>
          <a:p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追加模式写文件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with open('</a:t>
            </a: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test.txt','a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') as file:</a:t>
            </a:r>
            <a:b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  for </a:t>
            </a: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val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in a:</a:t>
            </a:r>
            <a:b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file.write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(str(</a:t>
            </a: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val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)+'\n’)</a:t>
            </a:r>
          </a:p>
          <a:p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‘w+’, ‘a+’ 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没有文件名就创建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有的话照常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435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3AD8BD-C76A-2640-BE85-A9647BF9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面向对象编程 （</a:t>
            </a:r>
            <a:r>
              <a:rPr kumimoji="1" lang="en-US" altLang="zh-CN" dirty="0"/>
              <a:t>OOP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856807-A1EA-FE4C-B787-68C3A95042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/>
              <a:t>传统的面向过程编程是将问题拆分成步骤，分步实现</a:t>
            </a:r>
            <a:endParaRPr kumimoji="1" lang="en-US" altLang="zh-C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/>
              <a:t>面向对象编程将问题转化成对象的信息交互</a:t>
            </a:r>
            <a:endParaRPr kumimoji="1" lang="en-US" altLang="zh-C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/>
              <a:t>面向对象编程包含封装，继承，多态三大性质</a:t>
            </a:r>
            <a:endParaRPr kumimoji="1" lang="en-US" altLang="zh-C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kumimoji="1" lang="en-US" altLang="zh-C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1230A12-5472-D841-A9F7-04CF9212C3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44199"/>
            <a:ext cx="5181600" cy="4114190"/>
          </a:xfrm>
        </p:spPr>
      </p:pic>
    </p:spTree>
    <p:extLst>
      <p:ext uri="{BB962C8B-B14F-4D97-AF65-F5344CB8AC3E}">
        <p14:creationId xmlns:p14="http://schemas.microsoft.com/office/powerpoint/2010/main" val="36707633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3AD8BD-C76A-2640-BE85-A9647BF9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面向对象编程 （</a:t>
            </a:r>
            <a:r>
              <a:rPr kumimoji="1" lang="en-US" altLang="zh-CN" dirty="0"/>
              <a:t>OOP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856807-A1EA-FE4C-B787-68C3A95042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47500" lnSpcReduction="20000"/>
          </a:bodyPr>
          <a:lstStyle/>
          <a:p>
            <a:pPr marL="0" indent="-457200">
              <a:lnSpc>
                <a:spcPct val="145000"/>
              </a:lnSpc>
              <a:spcBef>
                <a:spcPts val="600"/>
              </a:spcBef>
            </a:pPr>
            <a:r>
              <a:rPr kumimoji="1" lang="zh-CN" altLang="en-US" sz="5100" dirty="0"/>
              <a:t>问题： 洗衣机里面放有脏衣服，怎么洗干净？</a:t>
            </a:r>
          </a:p>
          <a:p>
            <a:pPr marL="0" indent="-457200">
              <a:lnSpc>
                <a:spcPct val="145000"/>
              </a:lnSpc>
              <a:spcBef>
                <a:spcPts val="600"/>
              </a:spcBef>
            </a:pPr>
            <a:r>
              <a:rPr kumimoji="1" lang="zh-CN" altLang="en-US" sz="5100" dirty="0"/>
              <a:t>面向过程编程</a:t>
            </a:r>
          </a:p>
          <a:p>
            <a:pPr marL="1371600" lvl="1" indent="-457200">
              <a:lnSpc>
                <a:spcPct val="145000"/>
              </a:lnSpc>
              <a:spcBef>
                <a:spcPts val="600"/>
              </a:spcBef>
              <a:buFont typeface="+mj-lt"/>
              <a:buAutoNum type="arabicPeriod"/>
            </a:pPr>
            <a:r>
              <a:rPr kumimoji="1" lang="zh-CN" altLang="en-US" sz="4700" dirty="0"/>
              <a:t>放入衣服</a:t>
            </a:r>
          </a:p>
          <a:p>
            <a:pPr marL="1371600" lvl="1" indent="-457200">
              <a:lnSpc>
                <a:spcPct val="145000"/>
              </a:lnSpc>
              <a:spcBef>
                <a:spcPts val="600"/>
              </a:spcBef>
              <a:buFont typeface="+mj-lt"/>
              <a:buAutoNum type="arabicPeriod"/>
            </a:pPr>
            <a:r>
              <a:rPr kumimoji="1" lang="zh-CN" altLang="en-US" sz="4700" dirty="0"/>
              <a:t>加洗衣液</a:t>
            </a:r>
          </a:p>
          <a:p>
            <a:pPr marL="1371600" lvl="1" indent="-457200">
              <a:lnSpc>
                <a:spcPct val="145000"/>
              </a:lnSpc>
              <a:spcBef>
                <a:spcPts val="600"/>
              </a:spcBef>
              <a:buFont typeface="+mj-lt"/>
              <a:buAutoNum type="arabicPeriod"/>
            </a:pPr>
            <a:r>
              <a:rPr kumimoji="1" lang="zh-CN" altLang="en-US" sz="4700" dirty="0"/>
              <a:t>开洗衣机</a:t>
            </a:r>
          </a:p>
          <a:p>
            <a:pPr marL="1371600" lvl="1" indent="-457200">
              <a:lnSpc>
                <a:spcPct val="145000"/>
              </a:lnSpc>
              <a:spcBef>
                <a:spcPts val="600"/>
              </a:spcBef>
              <a:buFont typeface="+mj-lt"/>
              <a:buAutoNum type="arabicPeriod"/>
            </a:pPr>
            <a:r>
              <a:rPr kumimoji="1" lang="zh-CN" altLang="en-US" sz="4700" dirty="0"/>
              <a:t>拿出衣服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</a:pPr>
            <a:endParaRPr kumimoji="1" lang="zh-CN" altLang="en-US" sz="510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A2790E1-4AAB-6C4D-8336-A5EF99E765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7500" lnSpcReduction="20000"/>
          </a:bodyPr>
          <a:lstStyle/>
          <a:p>
            <a:r>
              <a:rPr lang="zh-CN" altLang="en-US" dirty="0"/>
              <a:t>面向对象编程</a:t>
            </a:r>
            <a:endParaRPr lang="en-US" altLang="zh-CN" dirty="0"/>
          </a:p>
          <a:p>
            <a:pPr marL="457200" lvl="1" indent="0">
              <a:spcBef>
                <a:spcPts val="600"/>
              </a:spcBef>
              <a:buNone/>
            </a:pPr>
            <a:r>
              <a:rPr lang="en-US" altLang="zh-CN" dirty="0"/>
              <a:t>Class person:</a:t>
            </a:r>
          </a:p>
          <a:p>
            <a:pPr marL="457200" lvl="1" indent="0">
              <a:spcBef>
                <a:spcPts val="600"/>
              </a:spcBef>
              <a:buNone/>
            </a:pPr>
            <a:r>
              <a:rPr lang="en-US" altLang="zh-CN" dirty="0"/>
              <a:t>	def </a:t>
            </a:r>
            <a:r>
              <a:rPr lang="zh-CN" altLang="en-US" dirty="0"/>
              <a:t>放衣服</a:t>
            </a:r>
            <a:r>
              <a:rPr lang="en-US" altLang="zh-CN" dirty="0"/>
              <a:t>(self):</a:t>
            </a:r>
          </a:p>
          <a:p>
            <a:pPr marL="457200" lvl="1" indent="0">
              <a:spcBef>
                <a:spcPts val="600"/>
              </a:spcBef>
              <a:buNone/>
            </a:pPr>
            <a:r>
              <a:rPr lang="en-US" altLang="zh-CN" dirty="0"/>
              <a:t>		…</a:t>
            </a:r>
          </a:p>
          <a:p>
            <a:pPr marL="457200" lvl="1" indent="0">
              <a:spcBef>
                <a:spcPts val="600"/>
              </a:spcBef>
              <a:buNone/>
            </a:pPr>
            <a:r>
              <a:rPr lang="en-US" altLang="zh-CN" dirty="0"/>
              <a:t>	def </a:t>
            </a:r>
            <a:r>
              <a:rPr lang="zh-CN" altLang="en-US" dirty="0"/>
              <a:t>加洗衣液</a:t>
            </a:r>
            <a:r>
              <a:rPr lang="en-US" altLang="zh-CN" dirty="0"/>
              <a:t>(self):</a:t>
            </a:r>
          </a:p>
          <a:p>
            <a:pPr marL="457200" lvl="1" indent="0">
              <a:spcBef>
                <a:spcPts val="600"/>
              </a:spcBef>
              <a:buNone/>
            </a:pPr>
            <a:r>
              <a:rPr lang="en-US" altLang="zh-CN" dirty="0"/>
              <a:t>		…</a:t>
            </a:r>
          </a:p>
          <a:p>
            <a:pPr marL="457200" lvl="1" indent="0">
              <a:spcBef>
                <a:spcPts val="600"/>
              </a:spcBef>
              <a:buNone/>
            </a:pPr>
            <a:r>
              <a:rPr lang="en-US" altLang="zh-CN" dirty="0"/>
              <a:t>	def </a:t>
            </a:r>
            <a:r>
              <a:rPr lang="zh-CN" altLang="en-US" dirty="0"/>
              <a:t>拿衣服</a:t>
            </a:r>
            <a:r>
              <a:rPr lang="en-US" altLang="zh-CN" dirty="0"/>
              <a:t>(self):</a:t>
            </a:r>
          </a:p>
          <a:p>
            <a:pPr marL="457200" lvl="1" indent="0">
              <a:spcBef>
                <a:spcPts val="600"/>
              </a:spcBef>
              <a:buNone/>
            </a:pPr>
            <a:r>
              <a:rPr lang="en-US" altLang="zh-CN" dirty="0"/>
              <a:t>		…</a:t>
            </a:r>
          </a:p>
          <a:p>
            <a:pPr marL="457200" lvl="1" indent="0">
              <a:spcBef>
                <a:spcPts val="600"/>
              </a:spcBef>
              <a:buNone/>
            </a:pPr>
            <a:r>
              <a:rPr lang="en-US" altLang="zh-CN" dirty="0"/>
              <a:t>Class washer:</a:t>
            </a:r>
          </a:p>
          <a:p>
            <a:pPr marL="457200" lvl="1" indent="0">
              <a:spcBef>
                <a:spcPts val="600"/>
              </a:spcBef>
              <a:buNone/>
            </a:pPr>
            <a:r>
              <a:rPr lang="en-US" altLang="zh-CN" dirty="0"/>
              <a:t>	def start(self):</a:t>
            </a:r>
          </a:p>
          <a:p>
            <a:pPr marL="457200" lvl="1" indent="0">
              <a:spcBef>
                <a:spcPts val="600"/>
              </a:spcBef>
              <a:buNone/>
            </a:pPr>
            <a:r>
              <a:rPr lang="en-US" altLang="zh-CN" dirty="0"/>
              <a:t>		</a:t>
            </a:r>
            <a:r>
              <a:rPr lang="zh-CN" altLang="en-US" dirty="0"/>
              <a:t>加水</a:t>
            </a:r>
            <a:endParaRPr lang="en-US" altLang="zh-CN" dirty="0"/>
          </a:p>
          <a:p>
            <a:pPr marL="457200" lvl="1" indent="0">
              <a:spcBef>
                <a:spcPts val="600"/>
              </a:spcBef>
              <a:buNone/>
            </a:pPr>
            <a:r>
              <a:rPr lang="en-US" altLang="zh-CN" dirty="0"/>
              <a:t>		</a:t>
            </a:r>
            <a:r>
              <a:rPr lang="zh-CN" altLang="en-US" dirty="0"/>
              <a:t>搅拌</a:t>
            </a:r>
            <a:endParaRPr lang="en-US" altLang="zh-CN" dirty="0"/>
          </a:p>
          <a:p>
            <a:pPr marL="457200" lvl="1" indent="0">
              <a:spcBef>
                <a:spcPts val="600"/>
              </a:spcBef>
              <a:buNone/>
            </a:pPr>
            <a:r>
              <a:rPr lang="en-US" altLang="zh-CN" dirty="0"/>
              <a:t>		…</a:t>
            </a:r>
          </a:p>
          <a:p>
            <a:pPr marL="457200" lvl="1" indent="0">
              <a:spcBef>
                <a:spcPts val="600"/>
              </a:spcBef>
              <a:buNone/>
            </a:pPr>
            <a:r>
              <a:rPr lang="en-US" altLang="zh-CN" dirty="0"/>
              <a:t>	def </a:t>
            </a:r>
            <a:r>
              <a:rPr lang="zh-CN" altLang="en-US" dirty="0"/>
              <a:t>加水</a:t>
            </a:r>
            <a:r>
              <a:rPr lang="en-US" altLang="zh-CN" dirty="0"/>
              <a:t>(self):</a:t>
            </a:r>
          </a:p>
          <a:p>
            <a:pPr marL="457200" lvl="1" indent="0">
              <a:spcBef>
                <a:spcPts val="600"/>
              </a:spcBef>
              <a:buNone/>
            </a:pPr>
            <a:r>
              <a:rPr lang="en-US" altLang="zh-CN" dirty="0"/>
              <a:t>		…</a:t>
            </a:r>
          </a:p>
          <a:p>
            <a:pPr marL="457200" lvl="1" indent="0">
              <a:spcBef>
                <a:spcPts val="600"/>
              </a:spcBef>
              <a:buNone/>
            </a:pPr>
            <a:r>
              <a:rPr lang="en-US" altLang="zh-CN" dirty="0"/>
              <a:t>	def </a:t>
            </a:r>
            <a:r>
              <a:rPr lang="zh-CN" altLang="en-US" dirty="0"/>
              <a:t>搅拌</a:t>
            </a:r>
            <a:r>
              <a:rPr lang="en-US" altLang="zh-CN" dirty="0"/>
              <a:t>(self):</a:t>
            </a:r>
          </a:p>
          <a:p>
            <a:pPr marL="457200" lvl="1" indent="0">
              <a:spcBef>
                <a:spcPts val="600"/>
              </a:spcBef>
              <a:buNone/>
            </a:pPr>
            <a:r>
              <a:rPr lang="en-US" altLang="zh-CN" dirty="0"/>
              <a:t>Person.</a:t>
            </a:r>
            <a:r>
              <a:rPr lang="zh-CN" altLang="en-US" dirty="0"/>
              <a:t>放衣服</a:t>
            </a:r>
            <a:r>
              <a:rPr lang="en-US" altLang="zh-CN" dirty="0"/>
              <a:t>()</a:t>
            </a:r>
          </a:p>
          <a:p>
            <a:pPr marL="457200" lvl="1" indent="0">
              <a:spcBef>
                <a:spcPts val="600"/>
              </a:spcBef>
              <a:buNone/>
            </a:pPr>
            <a:r>
              <a:rPr lang="en-US" altLang="zh-CN" dirty="0"/>
              <a:t>Person.</a:t>
            </a:r>
            <a:r>
              <a:rPr lang="zh-CN" altLang="en-US" dirty="0"/>
              <a:t>加洗衣液</a:t>
            </a:r>
            <a:r>
              <a:rPr lang="en-US" altLang="zh-CN" dirty="0"/>
              <a:t>()</a:t>
            </a:r>
          </a:p>
          <a:p>
            <a:pPr marL="457200" lvl="1" indent="0">
              <a:spcBef>
                <a:spcPts val="600"/>
              </a:spcBef>
              <a:buNone/>
            </a:pPr>
            <a:r>
              <a:rPr lang="en-US" altLang="zh-CN" dirty="0" err="1"/>
              <a:t>Washer.start</a:t>
            </a:r>
            <a:r>
              <a:rPr lang="en-US" altLang="zh-CN" dirty="0"/>
              <a:t>()</a:t>
            </a:r>
          </a:p>
          <a:p>
            <a:pPr marL="457200" lvl="1" indent="0">
              <a:spcBef>
                <a:spcPts val="600"/>
              </a:spcBef>
              <a:buNone/>
            </a:pPr>
            <a:r>
              <a:rPr lang="en-US" altLang="zh-CN" dirty="0"/>
              <a:t>Person.</a:t>
            </a:r>
            <a:r>
              <a:rPr lang="zh-CN" altLang="en-US" dirty="0"/>
              <a:t>拿衣服</a:t>
            </a:r>
            <a:r>
              <a:rPr lang="en-US" altLang="zh-CN" dirty="0"/>
              <a:t>()</a:t>
            </a:r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		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6793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3AD8BD-C76A-2640-BE85-A9647BF9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面向对象编程 （</a:t>
            </a:r>
            <a:r>
              <a:rPr kumimoji="1" lang="en-US" altLang="zh-CN" dirty="0"/>
              <a:t>OOP</a:t>
            </a:r>
            <a:r>
              <a:rPr kumimoji="1" lang="zh-CN" altLang="en-US" dirty="0"/>
              <a:t>）</a:t>
            </a:r>
            <a:r>
              <a:rPr kumimoji="1" lang="en-US" altLang="zh-CN" dirty="0"/>
              <a:t>- </a:t>
            </a:r>
            <a:r>
              <a:rPr kumimoji="1" lang="zh-CN" altLang="en-US" dirty="0"/>
              <a:t>类与对象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856807-A1EA-FE4C-B787-68C3A95042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kumimoji="1" lang="zh-CN" altLang="en-US" dirty="0"/>
              <a:t>类与对象</a:t>
            </a:r>
            <a:endParaRPr kumimoji="1" lang="en-US" altLang="zh-CN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kumimoji="1" lang="zh-CN" altLang="en-US" dirty="0"/>
              <a:t>类是对象的模版</a:t>
            </a:r>
            <a:endParaRPr kumimoji="1" lang="en-US" altLang="zh-CN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kumimoji="1" lang="zh-CN" altLang="en-US" dirty="0"/>
              <a:t>对象是类的内存实例</a:t>
            </a:r>
            <a:endParaRPr kumimoji="1" lang="en-US" altLang="zh-CN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kumimoji="1" lang="en-US" altLang="zh-CN" sz="2400" dirty="0"/>
              <a:t>class Student:</a:t>
            </a:r>
          </a:p>
          <a:p>
            <a:pPr marL="457200" lvl="1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dirty="0"/>
              <a:t>pass</a:t>
            </a:r>
          </a:p>
          <a:p>
            <a:pPr marL="457200" lvl="1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dirty="0"/>
              <a:t>student1 = Student()</a:t>
            </a:r>
          </a:p>
          <a:p>
            <a:pPr marL="457200" lvl="1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dirty="0"/>
              <a:t>student2 = Student()</a:t>
            </a:r>
          </a:p>
          <a:p>
            <a:pPr marL="457200" lvl="1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dirty="0"/>
              <a:t>print(student1, student2) 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A2790E1-4AAB-6C4D-8336-A5EF99E765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kumimoji="1" lang="en-US" altLang="zh-CN" sz="2000" dirty="0"/>
              <a:t>&lt;__</a:t>
            </a:r>
            <a:r>
              <a:rPr kumimoji="1" lang="en-US" altLang="zh-CN" sz="2000" dirty="0" err="1"/>
              <a:t>main__.Student</a:t>
            </a:r>
            <a:r>
              <a:rPr kumimoji="1" lang="en-US" altLang="zh-CN" sz="2000" dirty="0"/>
              <a:t> object at 0x7fb2fde4e828&gt; &lt;__</a:t>
            </a:r>
            <a:r>
              <a:rPr kumimoji="1" lang="en-US" altLang="zh-CN" sz="2000" dirty="0" err="1"/>
              <a:t>main__.Student</a:t>
            </a:r>
            <a:r>
              <a:rPr kumimoji="1" lang="en-US" altLang="zh-CN" sz="2000" dirty="0"/>
              <a:t> object at 0x7fb2fde7d358&gt;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723804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3AD8BD-C76A-2640-BE85-A9647BF9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面向对象编程 （</a:t>
            </a:r>
            <a:r>
              <a:rPr kumimoji="1" lang="en-US" altLang="zh-CN" dirty="0"/>
              <a:t>OOP</a:t>
            </a:r>
            <a:r>
              <a:rPr kumimoji="1" lang="zh-CN" altLang="en-US" dirty="0"/>
              <a:t>）</a:t>
            </a:r>
            <a:r>
              <a:rPr kumimoji="1" lang="en-US" altLang="zh-CN" dirty="0"/>
              <a:t>- </a:t>
            </a:r>
            <a:r>
              <a:rPr kumimoji="1" lang="zh-CN" altLang="en-US" dirty="0"/>
              <a:t>属性与方法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856807-A1EA-FE4C-B787-68C3A95042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kumimoji="1" lang="zh-CN" altLang="en-US" dirty="0"/>
              <a:t>属性与</a:t>
            </a:r>
            <a:r>
              <a:rPr kumimoji="1" lang="en-US" altLang="zh-CN" dirty="0"/>
              <a:t>__</a:t>
            </a:r>
            <a:r>
              <a:rPr kumimoji="1" lang="en-US" altLang="zh-CN" dirty="0" err="1"/>
              <a:t>init</a:t>
            </a:r>
            <a:r>
              <a:rPr kumimoji="1" lang="en-US" altLang="zh-CN" dirty="0"/>
              <a:t>__(self)</a:t>
            </a:r>
            <a:r>
              <a:rPr kumimoji="1" lang="zh-CN" altLang="en-US" dirty="0"/>
              <a:t> 方法</a:t>
            </a:r>
            <a:endParaRPr kumimoji="1" lang="en-US" altLang="zh-CN" dirty="0"/>
          </a:p>
          <a:p>
            <a:pPr marL="457200" lvl="1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sz="1800" dirty="0"/>
              <a:t>class student:</a:t>
            </a:r>
          </a:p>
          <a:p>
            <a:pPr marL="457200" lvl="1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sz="1800" dirty="0"/>
              <a:t>	//</a:t>
            </a:r>
            <a:r>
              <a:rPr kumimoji="1" lang="zh-CN" altLang="en-US" sz="1800" dirty="0"/>
              <a:t>属性</a:t>
            </a:r>
            <a:endParaRPr kumimoji="1" lang="en-US" altLang="zh-CN" sz="1800" dirty="0"/>
          </a:p>
          <a:p>
            <a:pPr marL="457200" lvl="1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sz="1800" dirty="0"/>
              <a:t>	def __</a:t>
            </a:r>
            <a:r>
              <a:rPr kumimoji="1" lang="en-US" altLang="zh-CN" sz="1800" dirty="0" err="1"/>
              <a:t>init</a:t>
            </a:r>
            <a:r>
              <a:rPr kumimoji="1" lang="en-US" altLang="zh-CN" sz="1800" dirty="0"/>
              <a:t>__(self, name, age):</a:t>
            </a:r>
          </a:p>
          <a:p>
            <a:pPr marL="457200" lvl="1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sz="1800" dirty="0"/>
              <a:t>		</a:t>
            </a:r>
            <a:r>
              <a:rPr kumimoji="1" lang="en-US" altLang="zh-CN" sz="1800" dirty="0" err="1"/>
              <a:t>self.name</a:t>
            </a:r>
            <a:r>
              <a:rPr kumimoji="1" lang="en-US" altLang="zh-CN" sz="1800" dirty="0"/>
              <a:t> = name</a:t>
            </a:r>
          </a:p>
          <a:p>
            <a:pPr marL="457200" lvl="1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sz="1800" dirty="0"/>
              <a:t>		</a:t>
            </a:r>
            <a:r>
              <a:rPr kumimoji="1" lang="en-US" altLang="zh-CN" sz="1800" dirty="0" err="1"/>
              <a:t>self.age</a:t>
            </a:r>
            <a:r>
              <a:rPr kumimoji="1" lang="en-US" altLang="zh-CN" sz="1800" dirty="0"/>
              <a:t> = age</a:t>
            </a:r>
          </a:p>
          <a:p>
            <a:pPr marL="457200" lvl="1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sz="1800" dirty="0"/>
              <a:t>	//</a:t>
            </a:r>
            <a:r>
              <a:rPr kumimoji="1" lang="zh-CN" altLang="en-US" sz="1800" dirty="0"/>
              <a:t>方法</a:t>
            </a:r>
            <a:endParaRPr kumimoji="1" lang="en-US" altLang="zh-CN" sz="1800" dirty="0"/>
          </a:p>
          <a:p>
            <a:pPr marL="457200" lvl="1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sz="1800" dirty="0"/>
              <a:t>	def </a:t>
            </a:r>
            <a:r>
              <a:rPr kumimoji="1" lang="en-US" altLang="zh-CN" sz="1800" dirty="0" err="1"/>
              <a:t>print_score</a:t>
            </a:r>
            <a:r>
              <a:rPr kumimoji="1" lang="en-US" altLang="zh-CN" sz="1800" dirty="0"/>
              <a:t>(self):</a:t>
            </a:r>
          </a:p>
          <a:p>
            <a:pPr marL="457200" lvl="1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sz="1800" dirty="0"/>
              <a:t>		print(f’{</a:t>
            </a:r>
            <a:r>
              <a:rPr kumimoji="1" lang="en-US" altLang="zh-CN" sz="1800" dirty="0" err="1"/>
              <a:t>self.name</a:t>
            </a:r>
            <a:r>
              <a:rPr kumimoji="1" lang="en-US" altLang="zh-CN" sz="1800" dirty="0"/>
              <a:t>} {</a:t>
            </a:r>
            <a:r>
              <a:rPr kumimoji="1" lang="en-US" altLang="zh-CN" sz="1800" dirty="0" err="1"/>
              <a:t>self.age</a:t>
            </a:r>
            <a:r>
              <a:rPr kumimoji="1" lang="en-US" altLang="zh-CN" sz="1800" dirty="0"/>
              <a:t>}’)</a:t>
            </a:r>
          </a:p>
          <a:p>
            <a:pPr marL="457200" lvl="1" indent="0">
              <a:lnSpc>
                <a:spcPct val="120000"/>
              </a:lnSpc>
              <a:spcBef>
                <a:spcPts val="600"/>
              </a:spcBef>
              <a:buNone/>
            </a:pP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68B6300-5DAE-CB49-BB3F-0838014C81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6886897" y="1940011"/>
            <a:ext cx="4201807" cy="3382083"/>
          </a:xfrm>
        </p:spPr>
      </p:pic>
    </p:spTree>
    <p:extLst>
      <p:ext uri="{BB962C8B-B14F-4D97-AF65-F5344CB8AC3E}">
        <p14:creationId xmlns:p14="http://schemas.microsoft.com/office/powerpoint/2010/main" val="6343616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3AD8BD-C76A-2640-BE85-A9647BF9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面向对象编程 （</a:t>
            </a:r>
            <a:r>
              <a:rPr kumimoji="1" lang="en-US" altLang="zh-CN" dirty="0"/>
              <a:t>OOP</a:t>
            </a:r>
            <a:r>
              <a:rPr kumimoji="1" lang="zh-CN" altLang="en-US" dirty="0"/>
              <a:t>）</a:t>
            </a:r>
            <a:r>
              <a:rPr kumimoji="1" lang="en-US" altLang="zh-CN" dirty="0"/>
              <a:t>- </a:t>
            </a:r>
            <a:r>
              <a:rPr kumimoji="1" lang="zh-CN" altLang="en-US" dirty="0"/>
              <a:t>特殊方法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856807-A1EA-FE4C-B787-68C3A95042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kumimoji="1" lang="zh-CN" altLang="en-US" dirty="0"/>
              <a:t>特殊方法是支持对象进行运算的工具</a:t>
            </a:r>
            <a:endParaRPr kumimoji="1" lang="en-US" altLang="zh-CN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kumimoji="1" lang="zh-CN" altLang="en-US" dirty="0"/>
              <a:t>如</a:t>
            </a:r>
            <a:r>
              <a:rPr kumimoji="1" lang="en-US" altLang="zh-CN" dirty="0"/>
              <a:t>__</a:t>
            </a:r>
            <a:r>
              <a:rPr kumimoji="1" lang="en-US" altLang="zh-CN" dirty="0" err="1"/>
              <a:t>len</a:t>
            </a:r>
            <a:r>
              <a:rPr kumimoji="1" lang="en-US" altLang="zh-CN" dirty="0"/>
              <a:t>__(), __str__(), __add__(),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dirty="0"/>
              <a:t>__</a:t>
            </a:r>
            <a:r>
              <a:rPr kumimoji="1" lang="en-US" altLang="zh-CN" dirty="0" err="1"/>
              <a:t>mul</a:t>
            </a:r>
            <a:r>
              <a:rPr kumimoji="1" lang="en-US" altLang="zh-CN" dirty="0"/>
              <a:t>__(), __</a:t>
            </a:r>
            <a:r>
              <a:rPr kumimoji="1" lang="en-US" altLang="zh-CN" dirty="0" err="1"/>
              <a:t>getitem</a:t>
            </a:r>
            <a:r>
              <a:rPr kumimoji="1" lang="en-US" altLang="zh-CN" dirty="0"/>
              <a:t>__()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68B6300-5DAE-CB49-BB3F-0838014C81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8296879" y="1825625"/>
            <a:ext cx="2043350" cy="4667250"/>
          </a:xfrm>
        </p:spPr>
      </p:pic>
    </p:spTree>
    <p:extLst>
      <p:ext uri="{BB962C8B-B14F-4D97-AF65-F5344CB8AC3E}">
        <p14:creationId xmlns:p14="http://schemas.microsoft.com/office/powerpoint/2010/main" val="24824886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3AD8BD-C76A-2640-BE85-A9647BF9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面向对象编程 </a:t>
            </a:r>
            <a:r>
              <a:rPr kumimoji="1" lang="en-US" altLang="zh-CN" dirty="0"/>
              <a:t>(OOP)- </a:t>
            </a:r>
            <a:r>
              <a:rPr kumimoji="1" lang="zh-CN" altLang="en-US" dirty="0"/>
              <a:t>封装，继承，多态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856807-A1EA-FE4C-B787-68C3A95042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45000"/>
              </a:lnSpc>
              <a:spcBef>
                <a:spcPts val="600"/>
              </a:spcBef>
            </a:pPr>
            <a:r>
              <a:rPr kumimoji="1" lang="zh-CN" altLang="en-US" dirty="0"/>
              <a:t>封装就是把对象的属性或方法屏蔽（在属性与方法前加上</a:t>
            </a:r>
            <a:r>
              <a:rPr kumimoji="1" lang="en-US" altLang="zh-CN" dirty="0"/>
              <a:t>__</a:t>
            </a:r>
            <a:r>
              <a:rPr kumimoji="1" lang="zh-CN" altLang="en-US" dirty="0"/>
              <a:t>），多态性指子类们继承同一个父类的同一个方法，可以有不同的表现形式 </a:t>
            </a:r>
            <a:r>
              <a:rPr kumimoji="1" lang="en-US" altLang="zh-CN" dirty="0"/>
              <a:t>[</a:t>
            </a:r>
            <a:r>
              <a:rPr kumimoji="1" lang="zh-CN" altLang="en-US" dirty="0"/>
              <a:t>课程不要求掌握</a:t>
            </a:r>
            <a:r>
              <a:rPr kumimoji="1" lang="en-US" altLang="zh-CN" dirty="0"/>
              <a:t>]</a:t>
            </a:r>
          </a:p>
          <a:p>
            <a:pPr>
              <a:lnSpc>
                <a:spcPct val="145000"/>
              </a:lnSpc>
              <a:spcBef>
                <a:spcPts val="600"/>
              </a:spcBef>
            </a:pPr>
            <a:r>
              <a:rPr kumimoji="1" lang="zh-CN" altLang="en-US" dirty="0"/>
              <a:t>继承：子类会继承父类的属性和方法，但是允许子类覆盖父类的属性与方法</a:t>
            </a:r>
            <a:endParaRPr kumimoji="1" lang="en-US" altLang="zh-CN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kumimoji="1" lang="en-US" altLang="zh-CN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kumimoji="1"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A4B91F5-FD2F-2B45-8C8D-A567A52C95F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457200" lvl="1" indent="0">
              <a:lnSpc>
                <a:spcPct val="130000"/>
              </a:lnSpc>
              <a:spcBef>
                <a:spcPts val="600"/>
              </a:spcBef>
              <a:buNone/>
            </a:pPr>
            <a:r>
              <a:rPr kumimoji="1" lang="en-US" altLang="zh-CN" sz="2600" dirty="0"/>
              <a:t>class  Person:</a:t>
            </a:r>
          </a:p>
          <a:p>
            <a:pPr marL="457200" lvl="1" indent="0">
              <a:lnSpc>
                <a:spcPct val="130000"/>
              </a:lnSpc>
              <a:spcBef>
                <a:spcPts val="600"/>
              </a:spcBef>
              <a:buNone/>
            </a:pPr>
            <a:r>
              <a:rPr kumimoji="1" lang="en-US" altLang="zh-CN" sz="2600" dirty="0"/>
              <a:t>	def __</a:t>
            </a:r>
            <a:r>
              <a:rPr kumimoji="1" lang="en-US" altLang="zh-CN" sz="2600" dirty="0" err="1"/>
              <a:t>init</a:t>
            </a:r>
            <a:r>
              <a:rPr kumimoji="1" lang="en-US" altLang="zh-CN" sz="2600" dirty="0"/>
              <a:t>__(self):</a:t>
            </a:r>
          </a:p>
          <a:p>
            <a:pPr marL="457200" lvl="1" indent="0">
              <a:lnSpc>
                <a:spcPct val="130000"/>
              </a:lnSpc>
              <a:spcBef>
                <a:spcPts val="600"/>
              </a:spcBef>
              <a:buNone/>
            </a:pPr>
            <a:r>
              <a:rPr kumimoji="1" lang="en-US" altLang="zh-CN" sz="2600" dirty="0"/>
              <a:t>		</a:t>
            </a:r>
            <a:r>
              <a:rPr kumimoji="1" lang="en-US" altLang="zh-CN" sz="2600" dirty="0" err="1"/>
              <a:t>self.name</a:t>
            </a:r>
            <a:r>
              <a:rPr kumimoji="1" lang="en-US" altLang="zh-CN" sz="2600" dirty="0"/>
              <a:t> = ’test’</a:t>
            </a:r>
          </a:p>
          <a:p>
            <a:pPr marL="457200" lvl="1" indent="0">
              <a:lnSpc>
                <a:spcPct val="130000"/>
              </a:lnSpc>
              <a:spcBef>
                <a:spcPts val="600"/>
              </a:spcBef>
              <a:buNone/>
            </a:pPr>
            <a:r>
              <a:rPr kumimoji="1" lang="en-US" altLang="zh-CN" sz="2600" dirty="0"/>
              <a:t>	def speak(self):</a:t>
            </a:r>
          </a:p>
          <a:p>
            <a:pPr marL="457200" lvl="1" indent="0">
              <a:lnSpc>
                <a:spcPct val="130000"/>
              </a:lnSpc>
              <a:spcBef>
                <a:spcPts val="600"/>
              </a:spcBef>
              <a:buNone/>
            </a:pPr>
            <a:r>
              <a:rPr kumimoji="1" lang="en-US" altLang="zh-CN" sz="2600" dirty="0"/>
              <a:t>		print(‘I am a person’)</a:t>
            </a:r>
          </a:p>
          <a:p>
            <a:pPr marL="457200" lvl="1" indent="0">
              <a:lnSpc>
                <a:spcPct val="130000"/>
              </a:lnSpc>
              <a:spcBef>
                <a:spcPts val="600"/>
              </a:spcBef>
              <a:buNone/>
            </a:pPr>
            <a:r>
              <a:rPr kumimoji="1" lang="en-US" altLang="zh-CN" sz="2600" dirty="0"/>
              <a:t>class student(Person): </a:t>
            </a:r>
          </a:p>
          <a:p>
            <a:pPr marL="457200" lvl="1" indent="0">
              <a:lnSpc>
                <a:spcPct val="130000"/>
              </a:lnSpc>
              <a:spcBef>
                <a:spcPts val="600"/>
              </a:spcBef>
              <a:buNone/>
            </a:pPr>
            <a:r>
              <a:rPr kumimoji="1" lang="en-US" altLang="zh-CN" sz="2600" dirty="0"/>
              <a:t>	def </a:t>
            </a:r>
            <a:r>
              <a:rPr kumimoji="1" lang="en-US" altLang="zh-CN" sz="2600" dirty="0" err="1"/>
              <a:t>speark</a:t>
            </a:r>
            <a:r>
              <a:rPr kumimoji="1" lang="en-US" altLang="zh-CN" sz="2600" dirty="0"/>
              <a:t>(self):</a:t>
            </a:r>
          </a:p>
          <a:p>
            <a:pPr marL="457200" lvl="1" indent="0">
              <a:lnSpc>
                <a:spcPct val="130000"/>
              </a:lnSpc>
              <a:spcBef>
                <a:spcPts val="600"/>
              </a:spcBef>
              <a:buNone/>
            </a:pPr>
            <a:r>
              <a:rPr kumimoji="1" lang="en-US" altLang="zh-CN" sz="2600" dirty="0"/>
              <a:t>		print(‘I am a student’)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endParaRPr kumimoji="1" lang="en-US" altLang="zh-CN" sz="2600" dirty="0"/>
          </a:p>
          <a:p>
            <a:pPr marL="0" indent="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endParaRPr kumimoji="1" lang="en-US" altLang="zh-CN" sz="2600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28138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3AD8BD-C76A-2640-BE85-A9647BF9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面向对象编程 （</a:t>
            </a:r>
            <a:r>
              <a:rPr kumimoji="1" lang="en-US" altLang="zh-CN" dirty="0"/>
              <a:t>OOP</a:t>
            </a:r>
            <a:r>
              <a:rPr kumimoji="1" lang="zh-CN" altLang="en-US" dirty="0"/>
              <a:t>）</a:t>
            </a:r>
            <a:r>
              <a:rPr kumimoji="1" lang="en-US" altLang="zh-CN" dirty="0"/>
              <a:t>- </a:t>
            </a:r>
            <a:r>
              <a:rPr kumimoji="1" lang="zh-CN" altLang="en-US" dirty="0"/>
              <a:t>万物皆对象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856807-A1EA-FE4C-B787-68C3A95042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kumimoji="1" lang="en-US" altLang="zh-CN" dirty="0"/>
              <a:t>Python</a:t>
            </a:r>
            <a:r>
              <a:rPr kumimoji="1" lang="zh-CN" altLang="en-US" dirty="0"/>
              <a:t> 中所有的数据类型都是对象，包括函数也是对象  </a:t>
            </a:r>
            <a:endParaRPr kumimoji="1" lang="en-US" altLang="zh-CN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kumimoji="1" lang="zh-CN" altLang="en-US" dirty="0"/>
              <a:t>所有的对象都继承与父类，最后归结到上帝类 </a:t>
            </a:r>
            <a:r>
              <a:rPr kumimoji="1" lang="en-US" altLang="zh-CN" dirty="0"/>
              <a:t>Object 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F45E652B-9000-9643-9964-3661006612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7241126" y="1991445"/>
            <a:ext cx="3328262" cy="4019698"/>
          </a:xfrm>
        </p:spPr>
      </p:pic>
    </p:spTree>
    <p:extLst>
      <p:ext uri="{BB962C8B-B14F-4D97-AF65-F5344CB8AC3E}">
        <p14:creationId xmlns:p14="http://schemas.microsoft.com/office/powerpoint/2010/main" val="9913338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3AD8BD-C76A-2640-BE85-A9647BF9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模块与包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856807-A1EA-FE4C-B787-68C3A95042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kumimoji="1" lang="zh-CN" altLang="en-US" dirty="0"/>
              <a:t>为了代码的维护，项目化，创建了模块与包的概念</a:t>
            </a:r>
            <a:endParaRPr kumimoji="1" lang="en-US" altLang="zh-CN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kumimoji="1" lang="zh-CN" altLang="en-US" dirty="0"/>
              <a:t>模块：</a:t>
            </a:r>
            <a:endParaRPr kumimoji="1" lang="en-US" altLang="zh-CN" dirty="0"/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kumimoji="1" lang="zh-CN" altLang="en-US" dirty="0"/>
              <a:t>一个 </a:t>
            </a:r>
            <a:r>
              <a:rPr kumimoji="1" lang="en-US" altLang="zh-CN" dirty="0"/>
              <a:t>.</a:t>
            </a:r>
            <a:r>
              <a:rPr kumimoji="1" lang="en-US" altLang="zh-CN" dirty="0" err="1"/>
              <a:t>py</a:t>
            </a:r>
            <a:r>
              <a:rPr kumimoji="1" lang="zh-CN" altLang="en-US" dirty="0"/>
              <a:t> 文件就是一个模块</a:t>
            </a:r>
            <a:endParaRPr kumimoji="1" lang="en-US" altLang="zh-CN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kumimoji="1" lang="zh-CN" altLang="en-US" dirty="0"/>
              <a:t>包：</a:t>
            </a:r>
            <a:endParaRPr kumimoji="1" lang="en-US" altLang="zh-CN" dirty="0"/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kumimoji="1" lang="zh-CN" altLang="en-US" dirty="0"/>
              <a:t>装有模块的文件夹</a:t>
            </a:r>
            <a:endParaRPr kumimoji="1" lang="en-US" altLang="zh-CN" dirty="0"/>
          </a:p>
          <a:p>
            <a:pPr lvl="1">
              <a:lnSpc>
                <a:spcPct val="150000"/>
              </a:lnSpc>
              <a:spcBef>
                <a:spcPts val="600"/>
              </a:spcBef>
            </a:pPr>
            <a:endParaRPr kumimoji="1" lang="en-US" altLang="zh-CN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CB57786-7766-F241-BBE0-38435C2E66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6733930" y="2264654"/>
            <a:ext cx="4293970" cy="3473280"/>
          </a:xfrm>
        </p:spPr>
      </p:pic>
    </p:spTree>
    <p:extLst>
      <p:ext uri="{BB962C8B-B14F-4D97-AF65-F5344CB8AC3E}">
        <p14:creationId xmlns:p14="http://schemas.microsoft.com/office/powerpoint/2010/main" val="2212716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3AD8BD-C76A-2640-BE85-A9647BF9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模块与包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856807-A1EA-FE4C-B787-68C3A95042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kumimoji="1" lang="en-US" altLang="zh-CN" dirty="0"/>
              <a:t>Python</a:t>
            </a:r>
            <a:r>
              <a:rPr kumimoji="1" lang="zh-CN" altLang="en-US" dirty="0"/>
              <a:t> 内置的模块</a:t>
            </a:r>
            <a:endParaRPr kumimoji="1" lang="en-US" altLang="zh-CN" dirty="0"/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kumimoji="1" lang="zh-CN" altLang="en-US" dirty="0"/>
              <a:t>如 </a:t>
            </a:r>
            <a:r>
              <a:rPr kumimoji="1" lang="en-US" altLang="zh-CN" dirty="0"/>
              <a:t>random</a:t>
            </a:r>
            <a:r>
              <a:rPr kumimoji="1" lang="zh-CN" altLang="en-US" dirty="0"/>
              <a:t>，</a:t>
            </a:r>
            <a:r>
              <a:rPr kumimoji="1" lang="en-US" altLang="zh-CN" dirty="0"/>
              <a:t>math,  sys, </a:t>
            </a:r>
            <a:r>
              <a:rPr kumimoji="1" lang="en-US" altLang="zh-CN" dirty="0" err="1"/>
              <a:t>os</a:t>
            </a:r>
            <a:r>
              <a:rPr kumimoji="1" lang="en-US" altLang="zh-CN" dirty="0"/>
              <a:t>, re, pickle, </a:t>
            </a:r>
            <a:r>
              <a:rPr kumimoji="1" lang="en-US" altLang="zh-CN" dirty="0" err="1"/>
              <a:t>argparse</a:t>
            </a:r>
            <a:r>
              <a:rPr kumimoji="1" lang="en-US" altLang="zh-CN" dirty="0"/>
              <a:t> </a:t>
            </a:r>
            <a:r>
              <a:rPr kumimoji="1" lang="zh-CN" altLang="en-US" dirty="0"/>
              <a:t>模块等。（</a:t>
            </a:r>
            <a:r>
              <a:rPr kumimoji="1" lang="zh-CN" altLang="en-US" dirty="0">
                <a:hlinkClick r:id="rId2"/>
              </a:rPr>
              <a:t>查阅官网文档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kumimoji="1" lang="en-US" altLang="zh-CN" dirty="0"/>
              <a:t>Python</a:t>
            </a:r>
            <a:r>
              <a:rPr kumimoji="1" lang="zh-CN" altLang="en-US" dirty="0"/>
              <a:t> 模块的使用 </a:t>
            </a:r>
            <a:endParaRPr kumimoji="1" lang="en-US" altLang="zh-CN" dirty="0"/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kumimoji="1" lang="en-US" altLang="zh-CN" dirty="0"/>
              <a:t>import random</a:t>
            </a:r>
            <a:br>
              <a:rPr kumimoji="1" lang="en-US" altLang="zh-CN" dirty="0"/>
            </a:br>
            <a:r>
              <a:rPr kumimoji="1" lang="en-US" altLang="zh-CN" dirty="0"/>
              <a:t>print(</a:t>
            </a:r>
            <a:r>
              <a:rPr kumimoji="1" lang="en-US" altLang="zh-CN" dirty="0" err="1"/>
              <a:t>random.random</a:t>
            </a:r>
            <a:r>
              <a:rPr kumimoji="1" lang="en-US" altLang="zh-CN" dirty="0"/>
              <a:t>())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14160D1-DD91-2046-A33F-F222B57C390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import random as </a:t>
            </a:r>
            <a:r>
              <a:rPr lang="en-US" altLang="zh-CN" dirty="0" err="1"/>
              <a:t>rd</a:t>
            </a:r>
            <a:r>
              <a:rPr lang="en-US" altLang="zh-CN" dirty="0"/>
              <a:t> (</a:t>
            </a:r>
            <a:r>
              <a:rPr lang="zh-CN" altLang="en-US" dirty="0"/>
              <a:t>别名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print(</a:t>
            </a:r>
            <a:r>
              <a:rPr lang="en-US" altLang="zh-CN" dirty="0" err="1"/>
              <a:t>rd.random</a:t>
            </a:r>
            <a:r>
              <a:rPr lang="en-US" altLang="zh-CN" dirty="0"/>
              <a:t>())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8959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BAB917-28C3-BB42-8923-4D2D78C65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46433"/>
            <a:ext cx="9144000" cy="2387600"/>
          </a:xfrm>
        </p:spPr>
        <p:txBody>
          <a:bodyPr/>
          <a:lstStyle/>
          <a:p>
            <a:r>
              <a:rPr kumimoji="1" lang="zh-CN" altLang="en-US" dirty="0"/>
              <a:t>实践是检验真理的唯一标准</a:t>
            </a:r>
          </a:p>
        </p:txBody>
      </p:sp>
    </p:spTree>
    <p:extLst>
      <p:ext uri="{BB962C8B-B14F-4D97-AF65-F5344CB8AC3E}">
        <p14:creationId xmlns:p14="http://schemas.microsoft.com/office/powerpoint/2010/main" val="2313829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3AD8BD-C76A-2640-BE85-A9647BF9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模块与包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856807-A1EA-FE4C-B787-68C3A95042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kumimoji="1" lang="en-US" altLang="zh-CN" dirty="0"/>
              <a:t>Python </a:t>
            </a:r>
            <a:r>
              <a:rPr kumimoji="1" lang="zh-CN" altLang="en-US" dirty="0"/>
              <a:t>自定义模块</a:t>
            </a:r>
            <a:endParaRPr kumimoji="1" lang="en-US" altLang="zh-CN" dirty="0"/>
          </a:p>
          <a:p>
            <a:pPr marL="457200" lvl="1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dirty="0" err="1"/>
              <a:t>fib.py</a:t>
            </a:r>
            <a:endParaRPr kumimoji="1" lang="en-US" altLang="zh-CN" dirty="0"/>
          </a:p>
          <a:p>
            <a:pPr marL="457200" lvl="1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dirty="0"/>
              <a:t>def fiber1(n):</a:t>
            </a:r>
          </a:p>
          <a:p>
            <a:pPr marL="457200" lvl="1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dirty="0"/>
              <a:t>    if n &lt;= 2:</a:t>
            </a:r>
          </a:p>
          <a:p>
            <a:pPr marL="457200" lvl="1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dirty="0"/>
              <a:t>        return 1</a:t>
            </a:r>
          </a:p>
          <a:p>
            <a:pPr marL="457200" lvl="1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dirty="0"/>
              <a:t>    return fiber1(n-1)+fiber1(n-2)</a:t>
            </a:r>
          </a:p>
          <a:p>
            <a:pPr marL="457200" lvl="1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dirty="0"/>
              <a:t>def fiber2(n):</a:t>
            </a:r>
          </a:p>
          <a:p>
            <a:pPr marL="457200" lvl="1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dirty="0"/>
              <a:t>    a = [1]*n</a:t>
            </a:r>
          </a:p>
          <a:p>
            <a:pPr marL="457200" lvl="1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dirty="0"/>
              <a:t>    for 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 in range(2, n):</a:t>
            </a:r>
          </a:p>
          <a:p>
            <a:pPr marL="457200" lvl="1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dirty="0"/>
              <a:t>        a[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] = a[i-1]+a[i-2]</a:t>
            </a:r>
          </a:p>
          <a:p>
            <a:pPr marL="457200" lvl="1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dirty="0"/>
              <a:t>    return a[n-1]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14160D1-DD91-2046-A33F-F222B57C390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457200" lvl="1" indent="0">
              <a:lnSpc>
                <a:spcPct val="120000"/>
              </a:lnSpc>
              <a:spcBef>
                <a:spcPts val="600"/>
              </a:spcBef>
              <a:buNone/>
            </a:pPr>
            <a:br>
              <a:rPr kumimoji="1" lang="en-US" altLang="zh-CN" sz="2000" dirty="0"/>
            </a:br>
            <a:r>
              <a:rPr kumimoji="1" lang="en-US" altLang="zh-CN" sz="2000" dirty="0" err="1"/>
              <a:t>main.py</a:t>
            </a:r>
            <a:endParaRPr kumimoji="1" lang="en-US" altLang="zh-CN" sz="2000" dirty="0"/>
          </a:p>
          <a:p>
            <a:pPr marL="457200" lvl="1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sz="2000" dirty="0"/>
              <a:t>import fib as fb</a:t>
            </a:r>
            <a:br>
              <a:rPr kumimoji="1" lang="en-US" altLang="zh-CN" sz="2000" dirty="0"/>
            </a:br>
            <a:br>
              <a:rPr kumimoji="1" lang="en-US" altLang="zh-CN" sz="2000" dirty="0"/>
            </a:br>
            <a:r>
              <a:rPr kumimoji="1" lang="en-US" altLang="zh-CN" sz="2000" dirty="0"/>
              <a:t>print(fb.fiber1(10))</a:t>
            </a:r>
            <a:br>
              <a:rPr kumimoji="1" lang="en-US" altLang="zh-CN" sz="2000" dirty="0"/>
            </a:br>
            <a:r>
              <a:rPr kumimoji="1" lang="en-US" altLang="zh-CN" sz="2000" dirty="0"/>
              <a:t>print(fb.fiber2(9))</a:t>
            </a:r>
          </a:p>
          <a:p>
            <a:pPr marL="457200" lvl="1" indent="0">
              <a:lnSpc>
                <a:spcPct val="120000"/>
              </a:lnSpc>
              <a:spcBef>
                <a:spcPts val="600"/>
              </a:spcBef>
              <a:buNone/>
            </a:pPr>
            <a:endParaRPr kumimoji="1" lang="en-US" altLang="zh-CN" sz="2000" dirty="0"/>
          </a:p>
          <a:p>
            <a:pPr marL="457200" lvl="1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sz="2000" dirty="0"/>
              <a:t>from fib import *</a:t>
            </a:r>
          </a:p>
          <a:p>
            <a:pPr marL="457200" lvl="1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sz="2000" dirty="0"/>
              <a:t>print(fiber1(10))</a:t>
            </a:r>
          </a:p>
          <a:p>
            <a:pPr marL="457200" lvl="1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sz="2000" dirty="0"/>
              <a:t>print(fiber2(9))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222590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3AD8BD-C76A-2640-BE85-A9647BF9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模块与包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856807-A1EA-FE4C-B787-68C3A95042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kumimoji="1" lang="en-US" altLang="zh-CN" dirty="0"/>
              <a:t>Python </a:t>
            </a:r>
            <a:r>
              <a:rPr kumimoji="1" lang="zh-CN" altLang="en-US" dirty="0"/>
              <a:t>第三方包的使用</a:t>
            </a:r>
            <a:endParaRPr kumimoji="1" lang="en-US" altLang="zh-CN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kumimoji="1" lang="zh-CN" altLang="en-US" dirty="0"/>
              <a:t>首先确保本地环境有相关包</a:t>
            </a:r>
            <a:endParaRPr kumimoji="1" lang="en-US" altLang="zh-CN" dirty="0"/>
          </a:p>
          <a:p>
            <a:pPr marL="914400" lvl="2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dirty="0"/>
              <a:t>pip install </a:t>
            </a:r>
            <a:r>
              <a:rPr kumimoji="1" lang="en-US" altLang="zh-CN" dirty="0" err="1"/>
              <a:t>Numpy</a:t>
            </a:r>
            <a:endParaRPr kumimoji="1" lang="en-US" altLang="zh-CN" dirty="0"/>
          </a:p>
          <a:p>
            <a:pPr marL="914400" lvl="2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dirty="0" err="1"/>
              <a:t>conda</a:t>
            </a:r>
            <a:r>
              <a:rPr kumimoji="1" lang="en-US" altLang="zh-CN" dirty="0"/>
              <a:t> install </a:t>
            </a:r>
            <a:r>
              <a:rPr kumimoji="1" lang="en-US" altLang="zh-CN" dirty="0" err="1"/>
              <a:t>Numpy</a:t>
            </a:r>
            <a:endParaRPr kumimoji="1" lang="en-US" altLang="zh-CN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kumimoji="1" lang="zh-CN" altLang="en-US" dirty="0"/>
              <a:t>和使用模块差不多的用法</a:t>
            </a:r>
            <a:endParaRPr kumimoji="1" lang="en-US" altLang="zh-CN" dirty="0"/>
          </a:p>
          <a:p>
            <a:pPr marL="914400" lvl="2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dirty="0"/>
              <a:t>import </a:t>
            </a:r>
            <a:r>
              <a:rPr kumimoji="1" lang="en-US" altLang="zh-CN" dirty="0" err="1"/>
              <a:t>sklearn</a:t>
            </a:r>
            <a:endParaRPr kumimoji="1" lang="en-US" altLang="zh-CN" dirty="0"/>
          </a:p>
          <a:p>
            <a:pPr marL="914400" lvl="2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dirty="0"/>
              <a:t>model = </a:t>
            </a:r>
            <a:r>
              <a:rPr kumimoji="1" lang="en-US" altLang="zh-CN" dirty="0" err="1"/>
              <a:t>sklearn.linear_model.LogisticRegression</a:t>
            </a:r>
            <a:r>
              <a:rPr kumimoji="1" lang="en-US" altLang="zh-CN" dirty="0"/>
              <a:t>()</a:t>
            </a:r>
          </a:p>
          <a:p>
            <a:pPr marL="914400" lvl="2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dirty="0" err="1"/>
              <a:t>model.fit</a:t>
            </a:r>
            <a:r>
              <a:rPr kumimoji="1" lang="en-US" altLang="zh-CN" dirty="0"/>
              <a:t>([[0, 0], [1, 1], [2, 2]], [0, 1, 2])</a:t>
            </a:r>
          </a:p>
          <a:p>
            <a:pPr marL="914400" lvl="2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dirty="0"/>
              <a:t>print(</a:t>
            </a:r>
            <a:r>
              <a:rPr kumimoji="1" lang="en-US" altLang="zh-CN" dirty="0" err="1"/>
              <a:t>model.coef</a:t>
            </a:r>
            <a:r>
              <a:rPr kumimoji="1" lang="en-US" altLang="zh-CN" dirty="0"/>
              <a:t>_)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endParaRPr kumimoji="1" lang="en-US" altLang="zh-CN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14160D1-DD91-2046-A33F-F222B57C390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457200" lvl="1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sz="2000" dirty="0"/>
              <a:t>from </a:t>
            </a:r>
            <a:r>
              <a:rPr kumimoji="1" lang="en-US" altLang="zh-CN" sz="2000" dirty="0" err="1"/>
              <a:t>sklearn</a:t>
            </a:r>
            <a:r>
              <a:rPr kumimoji="1" lang="en-US" altLang="zh-CN" sz="2000" dirty="0"/>
              <a:t> import </a:t>
            </a:r>
            <a:r>
              <a:rPr kumimoji="1" lang="en-US" altLang="zh-CN" sz="2000" dirty="0" err="1"/>
              <a:t>linear_model</a:t>
            </a:r>
            <a:endParaRPr kumimoji="1" lang="en-US" altLang="zh-CN" sz="2000" dirty="0"/>
          </a:p>
          <a:p>
            <a:pPr marL="457200" lvl="1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sz="2000" dirty="0"/>
              <a:t>model = </a:t>
            </a:r>
            <a:r>
              <a:rPr kumimoji="1" lang="en-US" altLang="zh-CN" sz="2000" dirty="0" err="1"/>
              <a:t>linear_model.LogisticRegression</a:t>
            </a:r>
            <a:r>
              <a:rPr kumimoji="1" lang="en-US" altLang="zh-CN" sz="2000" dirty="0"/>
              <a:t>()</a:t>
            </a:r>
          </a:p>
          <a:p>
            <a:pPr marL="457200" lvl="1" indent="0">
              <a:lnSpc>
                <a:spcPct val="120000"/>
              </a:lnSpc>
              <a:spcBef>
                <a:spcPts val="600"/>
              </a:spcBef>
              <a:buNone/>
            </a:pPr>
            <a:endParaRPr kumimoji="1" lang="en-US" altLang="zh-CN" sz="2000" dirty="0"/>
          </a:p>
          <a:p>
            <a:pPr marL="457200" lvl="1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sz="2000" dirty="0"/>
              <a:t>from </a:t>
            </a:r>
            <a:r>
              <a:rPr kumimoji="1" lang="en-US" altLang="zh-CN" sz="2000" dirty="0" err="1"/>
              <a:t>sklearn</a:t>
            </a:r>
            <a:r>
              <a:rPr kumimoji="1" lang="en-US" altLang="zh-CN" sz="2000" dirty="0"/>
              <a:t> import </a:t>
            </a:r>
            <a:r>
              <a:rPr kumimoji="1" lang="en-US" altLang="zh-CN" sz="2000" dirty="0" err="1"/>
              <a:t>linear_model</a:t>
            </a:r>
            <a:r>
              <a:rPr kumimoji="1" lang="en-US" altLang="zh-CN" sz="2000" dirty="0"/>
              <a:t> as </a:t>
            </a:r>
            <a:r>
              <a:rPr kumimoji="1" lang="en-US" altLang="zh-CN" sz="2000" dirty="0" err="1"/>
              <a:t>lm</a:t>
            </a:r>
            <a:endParaRPr kumimoji="1" lang="en-US" altLang="zh-CN" sz="2000" dirty="0"/>
          </a:p>
          <a:p>
            <a:pPr marL="457200" lvl="1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sz="2000" dirty="0"/>
              <a:t>model = </a:t>
            </a:r>
            <a:r>
              <a:rPr kumimoji="1" lang="en-US" altLang="zh-CN" sz="2000" dirty="0" err="1"/>
              <a:t>lm.LogisticRegression</a:t>
            </a:r>
            <a:r>
              <a:rPr kumimoji="1" lang="en-US" altLang="zh-CN" sz="2000" dirty="0"/>
              <a:t>()</a:t>
            </a:r>
          </a:p>
          <a:p>
            <a:pPr marL="457200" lvl="1" indent="0">
              <a:lnSpc>
                <a:spcPct val="120000"/>
              </a:lnSpc>
              <a:spcBef>
                <a:spcPts val="600"/>
              </a:spcBef>
              <a:buNone/>
            </a:pPr>
            <a:endParaRPr kumimoji="1" lang="en-US" altLang="zh-CN" sz="2000" dirty="0"/>
          </a:p>
          <a:p>
            <a:pPr marL="457200" lvl="1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sz="2000" dirty="0"/>
              <a:t>from </a:t>
            </a:r>
            <a:r>
              <a:rPr kumimoji="1" lang="en-US" altLang="zh-CN" sz="2000" dirty="0" err="1"/>
              <a:t>sklearn.linear_model</a:t>
            </a:r>
            <a:r>
              <a:rPr kumimoji="1" lang="en-US" altLang="zh-CN" sz="2000" dirty="0"/>
              <a:t> import *</a:t>
            </a:r>
            <a:br>
              <a:rPr kumimoji="1" lang="en-US" altLang="zh-CN" sz="2000" dirty="0"/>
            </a:br>
            <a:r>
              <a:rPr kumimoji="1" lang="en-US" altLang="zh-CN" sz="2000" dirty="0"/>
              <a:t>model = </a:t>
            </a:r>
            <a:r>
              <a:rPr kumimoji="1" lang="en-US" altLang="zh-CN" sz="2000" dirty="0" err="1"/>
              <a:t>LogisticRegression</a:t>
            </a:r>
            <a:r>
              <a:rPr kumimoji="1" lang="en-US" altLang="zh-CN" sz="2000" dirty="0"/>
              <a:t>()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698523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3AD8BD-C76A-2640-BE85-A9647BF9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模块与包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856807-A1EA-FE4C-B787-68C3A95042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kumimoji="1" lang="zh-CN" altLang="en-US" dirty="0"/>
              <a:t>自定义包</a:t>
            </a:r>
            <a:endParaRPr kumimoji="1" lang="en-US" altLang="zh-CN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kumimoji="1" lang="en-US" altLang="zh-CN" dirty="0"/>
              <a:t>lib </a:t>
            </a:r>
            <a:r>
              <a:rPr kumimoji="1" lang="zh-CN" altLang="en-US" dirty="0"/>
              <a:t>文件夹</a:t>
            </a:r>
            <a:endParaRPr kumimoji="1" lang="en-US" altLang="zh-CN" dirty="0"/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kumimoji="1" lang="en-US" altLang="zh-CN" dirty="0" err="1"/>
              <a:t>fib.py</a:t>
            </a:r>
            <a:endParaRPr kumimoji="1" lang="en-US" altLang="zh-CN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kumimoji="1" lang="en-US" altLang="zh-CN" dirty="0" err="1"/>
              <a:t>main.py</a:t>
            </a:r>
            <a:endParaRPr kumimoji="1" lang="en-US" altLang="zh-CN" dirty="0"/>
          </a:p>
          <a:p>
            <a:pPr marL="914400" lvl="2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dirty="0"/>
              <a:t>import </a:t>
            </a:r>
            <a:r>
              <a:rPr kumimoji="1" lang="en-US" altLang="zh-CN" dirty="0" err="1"/>
              <a:t>lib.fib</a:t>
            </a:r>
            <a:r>
              <a:rPr kumimoji="1" lang="en-US" altLang="zh-CN" dirty="0"/>
              <a:t> as fb</a:t>
            </a:r>
          </a:p>
          <a:p>
            <a:pPr marL="914400" lvl="2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dirty="0"/>
              <a:t>print(fb.fiber1(10))</a:t>
            </a:r>
          </a:p>
          <a:p>
            <a:pPr marL="914400" lvl="2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dirty="0"/>
              <a:t>print(fb.fiber2(9))</a:t>
            </a:r>
          </a:p>
        </p:txBody>
      </p:sp>
    </p:spTree>
    <p:extLst>
      <p:ext uri="{BB962C8B-B14F-4D97-AF65-F5344CB8AC3E}">
        <p14:creationId xmlns:p14="http://schemas.microsoft.com/office/powerpoint/2010/main" val="7811934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3AD8BD-C76A-2640-BE85-A9647BF9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数据科学常用的包与模块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856807-A1EA-FE4C-B787-68C3A95042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kumimoji="1" lang="en-US" altLang="zh-CN" dirty="0"/>
              <a:t>NumPy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kumimoji="1" lang="zh-CN" altLang="en-US" dirty="0"/>
              <a:t>支持向量化运算的科学计算库</a:t>
            </a:r>
            <a:endParaRPr kumimoji="1" lang="en-US" altLang="zh-CN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kumimoji="1" lang="en-US" altLang="zh-CN" dirty="0"/>
              <a:t>Matplotlib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kumimoji="1" lang="zh-CN" altLang="en-US" dirty="0"/>
              <a:t>功能强大的数据可视化库</a:t>
            </a:r>
            <a:endParaRPr kumimoji="1" lang="en-US" altLang="zh-CN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kumimoji="1" lang="en-US" altLang="zh-CN" dirty="0"/>
              <a:t>scikit-learn (</a:t>
            </a:r>
            <a:r>
              <a:rPr kumimoji="1" lang="en-US" altLang="zh-CN" dirty="0" err="1"/>
              <a:t>sklearn</a:t>
            </a:r>
            <a:r>
              <a:rPr kumimoji="1" lang="en-US" altLang="zh-CN" dirty="0"/>
              <a:t>)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kumimoji="1" lang="en-US" altLang="zh-CN" dirty="0"/>
              <a:t>Python </a:t>
            </a:r>
            <a:r>
              <a:rPr kumimoji="1" lang="zh-CN" altLang="en-US" dirty="0"/>
              <a:t>机器学习库</a:t>
            </a:r>
            <a:endParaRPr kumimoji="1" lang="en-US" altLang="zh-CN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8BC799A-60F9-834A-90A3-E14D0792DD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6717182" y="2273324"/>
            <a:ext cx="4421873" cy="3316406"/>
          </a:xfrm>
        </p:spPr>
      </p:pic>
    </p:spTree>
    <p:extLst>
      <p:ext uri="{BB962C8B-B14F-4D97-AF65-F5344CB8AC3E}">
        <p14:creationId xmlns:p14="http://schemas.microsoft.com/office/powerpoint/2010/main" val="21857380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3AD8BD-C76A-2640-BE85-A9647BF9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NumPy </a:t>
            </a:r>
            <a:r>
              <a:rPr kumimoji="1" lang="zh-CN" altLang="en-US" b="1" dirty="0"/>
              <a:t>是什么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856807-A1EA-FE4C-B787-68C3A95042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kumimoji="1" lang="zh-CN" altLang="en-US" dirty="0"/>
              <a:t>如题，如何对一维，二维，三维序列，每个元素加</a:t>
            </a:r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  <a:r>
              <a:rPr kumimoji="1" lang="en-US" altLang="zh-CN" dirty="0"/>
              <a:t>?</a:t>
            </a:r>
            <a:r>
              <a:rPr kumimoji="1" lang="zh-CN" altLang="en-US" dirty="0"/>
              <a:t> </a:t>
            </a:r>
            <a:r>
              <a:rPr kumimoji="1" lang="en-US" altLang="zh-CN" dirty="0"/>
              <a:t>[1,2,3,4,5]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kumimoji="1" lang="zh-CN" altLang="en-US" dirty="0"/>
              <a:t>循环？ </a:t>
            </a:r>
            <a:r>
              <a:rPr kumimoji="1" lang="en-US" altLang="zh-CN" dirty="0"/>
              <a:t>1</a:t>
            </a:r>
            <a:r>
              <a:rPr kumimoji="1" lang="zh-CN" altLang="en-US" dirty="0"/>
              <a:t>层？</a:t>
            </a:r>
            <a:r>
              <a:rPr kumimoji="1" lang="en-US" altLang="zh-CN" dirty="0"/>
              <a:t>2</a:t>
            </a:r>
            <a:r>
              <a:rPr kumimoji="1" lang="zh-CN" altLang="en-US" dirty="0"/>
              <a:t>层？</a:t>
            </a:r>
            <a:r>
              <a:rPr kumimoji="1" lang="en-US" altLang="zh-CN" dirty="0"/>
              <a:t>3</a:t>
            </a:r>
            <a:r>
              <a:rPr kumimoji="1" lang="zh-CN" altLang="en-US" dirty="0"/>
              <a:t>层？</a:t>
            </a:r>
            <a:r>
              <a:rPr kumimoji="1" lang="en-US" altLang="zh-CN" dirty="0"/>
              <a:t>N</a:t>
            </a:r>
            <a:r>
              <a:rPr kumimoji="1" lang="zh-CN" altLang="en-US" dirty="0"/>
              <a:t>层</a:t>
            </a:r>
            <a:endParaRPr kumimoji="1" lang="en-US" altLang="zh-CN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kumimoji="1" lang="zh-CN" altLang="en-US" dirty="0"/>
              <a:t>随着循环的嵌套，程序会越来越慢，逻辑越复杂</a:t>
            </a:r>
            <a:endParaRPr kumimoji="1" lang="en-US" altLang="zh-CN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49EDB82-2696-3941-BF14-33BEF05FC9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NumPy</a:t>
            </a:r>
            <a:r>
              <a:rPr lang="zh-CN" altLang="en-US" dirty="0"/>
              <a:t> 可以完美解决这个问题，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import </a:t>
            </a:r>
            <a:r>
              <a:rPr lang="en-US" altLang="zh-CN" dirty="0" err="1"/>
              <a:t>numpy</a:t>
            </a:r>
            <a:r>
              <a:rPr lang="en-US" altLang="zh-CN" dirty="0"/>
              <a:t> as np</a:t>
            </a:r>
          </a:p>
          <a:p>
            <a:pPr marL="457200" lvl="1" indent="0">
              <a:buNone/>
            </a:pPr>
            <a:r>
              <a:rPr lang="en-US" altLang="zh-CN" dirty="0"/>
              <a:t>a = </a:t>
            </a:r>
            <a:r>
              <a:rPr lang="en-US" altLang="zh-CN" dirty="0" err="1"/>
              <a:t>np.array</a:t>
            </a:r>
            <a:r>
              <a:rPr lang="en-US" altLang="zh-CN" dirty="0"/>
              <a:t>([1,2,3,4,5])</a:t>
            </a:r>
          </a:p>
          <a:p>
            <a:pPr marL="457200" lvl="1" indent="0">
              <a:buNone/>
            </a:pPr>
            <a:r>
              <a:rPr lang="en-US" altLang="zh-CN" dirty="0"/>
              <a:t>a = a+1</a:t>
            </a:r>
          </a:p>
          <a:p>
            <a:r>
              <a:rPr lang="zh-CN" altLang="en-US" dirty="0"/>
              <a:t>优点：经过</a:t>
            </a:r>
            <a:r>
              <a:rPr lang="en-US" altLang="zh-CN" dirty="0"/>
              <a:t>C</a:t>
            </a:r>
            <a:r>
              <a:rPr lang="zh-CN" altLang="en-US" dirty="0"/>
              <a:t>语言底层算法优化，速度快。向量化运算，逻辑清晰，编程简单</a:t>
            </a:r>
            <a:endParaRPr lang="en-US" altLang="zh-CN" dirty="0"/>
          </a:p>
          <a:p>
            <a:r>
              <a:rPr lang="zh-CN" altLang="en-US" dirty="0"/>
              <a:t>支持大量的线性代数运算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90775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3AD8BD-C76A-2640-BE85-A9647BF9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NumPy </a:t>
            </a:r>
            <a:r>
              <a:rPr kumimoji="1" lang="zh-CN" altLang="en-US" b="1" dirty="0"/>
              <a:t>的创建</a:t>
            </a:r>
          </a:p>
        </p:txBody>
      </p:sp>
      <p:sp>
        <p:nvSpPr>
          <p:cNvPr id="9" name="Python 语言简介…">
            <a:extLst>
              <a:ext uri="{FF2B5EF4-FFF2-40B4-BE49-F238E27FC236}">
                <a16:creationId xmlns:a16="http://schemas.microsoft.com/office/drawing/2014/main" id="{8CB55671-0E87-7249-87C6-E2D57F737804}"/>
              </a:ext>
            </a:extLst>
          </p:cNvPr>
          <p:cNvSpPr txBox="1">
            <a:spLocks/>
          </p:cNvSpPr>
          <p:nvPr/>
        </p:nvSpPr>
        <p:spPr>
          <a:xfrm>
            <a:off x="603249" y="1731817"/>
            <a:ext cx="11011808" cy="472341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07118">
              <a:lnSpc>
                <a:spcPct val="170000"/>
              </a:lnSpc>
              <a:spcBef>
                <a:spcPts val="0"/>
              </a:spcBef>
              <a:defRPr sz="2784"/>
            </a:pPr>
            <a:r>
              <a:rPr lang="zh-CN" altLang="en-US" sz="2400" dirty="0"/>
              <a:t>向量或矩阵的创建：</a:t>
            </a:r>
            <a:endParaRPr lang="en-US" altLang="zh-CN" sz="2400" dirty="0"/>
          </a:p>
          <a:p>
            <a:pPr marL="457200" lvl="1" indent="0" defTabSz="707118">
              <a:lnSpc>
                <a:spcPct val="170000"/>
              </a:lnSpc>
              <a:spcBef>
                <a:spcPts val="0"/>
              </a:spcBef>
              <a:buNone/>
              <a:defRPr sz="2784"/>
            </a:pPr>
            <a:r>
              <a:rPr lang="en-US" altLang="zh-CN" dirty="0"/>
              <a:t>a = </a:t>
            </a:r>
            <a:r>
              <a:rPr lang="en-US" altLang="zh-CN" dirty="0" err="1"/>
              <a:t>np.array</a:t>
            </a:r>
            <a:r>
              <a:rPr lang="en-US" altLang="zh-CN" dirty="0"/>
              <a:t>([2,3,6])</a:t>
            </a:r>
          </a:p>
          <a:p>
            <a:pPr marL="457200" lvl="1" indent="0" defTabSz="707118">
              <a:lnSpc>
                <a:spcPct val="170000"/>
              </a:lnSpc>
              <a:spcBef>
                <a:spcPts val="0"/>
              </a:spcBef>
              <a:buNone/>
              <a:defRPr sz="2784"/>
            </a:pPr>
            <a:r>
              <a:rPr lang="en-US" altLang="zh-CN" dirty="0"/>
              <a:t>b = </a:t>
            </a:r>
            <a:r>
              <a:rPr lang="en-US" altLang="zh-CN" dirty="0" err="1"/>
              <a:t>np.arange</a:t>
            </a:r>
            <a:r>
              <a:rPr lang="en-US" altLang="zh-CN" dirty="0"/>
              <a:t>(5)</a:t>
            </a:r>
          </a:p>
          <a:p>
            <a:pPr marL="457200" lvl="1" indent="0" defTabSz="707118">
              <a:lnSpc>
                <a:spcPct val="170000"/>
              </a:lnSpc>
              <a:spcBef>
                <a:spcPts val="0"/>
              </a:spcBef>
              <a:buNone/>
              <a:defRPr sz="2784"/>
            </a:pPr>
            <a:r>
              <a:rPr lang="en-US" altLang="zh-CN" dirty="0"/>
              <a:t>c = </a:t>
            </a:r>
            <a:r>
              <a:rPr lang="en-US" altLang="zh-CN" dirty="0" err="1"/>
              <a:t>np.linspace</a:t>
            </a:r>
            <a:r>
              <a:rPr lang="en-US" altLang="zh-CN" dirty="0"/>
              <a:t>(0, 2*</a:t>
            </a:r>
            <a:r>
              <a:rPr lang="en-US" altLang="zh-CN" dirty="0" err="1"/>
              <a:t>np.pi</a:t>
            </a:r>
            <a:r>
              <a:rPr lang="en-US" altLang="zh-CN" dirty="0"/>
              <a:t>, 5)</a:t>
            </a:r>
          </a:p>
          <a:p>
            <a:pPr marL="457200" lvl="1" indent="0" defTabSz="707118">
              <a:lnSpc>
                <a:spcPct val="170000"/>
              </a:lnSpc>
              <a:spcBef>
                <a:spcPts val="0"/>
              </a:spcBef>
              <a:buNone/>
              <a:defRPr sz="2784"/>
            </a:pPr>
            <a:r>
              <a:rPr lang="en-US" altLang="zh-CN" dirty="0"/>
              <a:t>d = </a:t>
            </a:r>
            <a:r>
              <a:rPr lang="en-US" altLang="zh-CN" dirty="0" err="1"/>
              <a:t>np.array</a:t>
            </a:r>
            <a:r>
              <a:rPr lang="en-US" altLang="zh-CN" dirty="0"/>
              <a:t>([[11, 12, 13, 14, 15], [16, 17, 18, 19, 20], [21, 22, 23, 24, 25], [26, 27, 28 ,29, 30], [31, 32, 33, 34, 35]])</a:t>
            </a:r>
          </a:p>
          <a:p>
            <a:pPr marL="457200" lvl="1" indent="0" defTabSz="707118">
              <a:lnSpc>
                <a:spcPct val="170000"/>
              </a:lnSpc>
              <a:spcBef>
                <a:spcPts val="0"/>
              </a:spcBef>
              <a:buNone/>
              <a:defRPr sz="2784"/>
            </a:pPr>
            <a:r>
              <a:rPr lang="en-US" altLang="zh-CN" dirty="0"/>
              <a:t>e = </a:t>
            </a:r>
            <a:r>
              <a:rPr lang="en-US" altLang="zh-CN" dirty="0" err="1"/>
              <a:t>np.zeros</a:t>
            </a:r>
            <a:r>
              <a:rPr lang="en-US" altLang="zh-CN" dirty="0"/>
              <a:t>((2,3))</a:t>
            </a:r>
          </a:p>
          <a:p>
            <a:pPr marL="457200" lvl="1" indent="0" defTabSz="707118">
              <a:lnSpc>
                <a:spcPct val="170000"/>
              </a:lnSpc>
              <a:spcBef>
                <a:spcPts val="0"/>
              </a:spcBef>
              <a:buNone/>
              <a:defRPr sz="2784"/>
            </a:pPr>
            <a:r>
              <a:rPr lang="en-US" altLang="zh-CN" dirty="0"/>
              <a:t>f = </a:t>
            </a:r>
            <a:r>
              <a:rPr lang="en-US" altLang="zh-CN" dirty="0" err="1"/>
              <a:t>np.ones</a:t>
            </a:r>
            <a:r>
              <a:rPr lang="en-US" altLang="zh-CN" dirty="0"/>
              <a:t>((3,1))</a:t>
            </a:r>
          </a:p>
          <a:p>
            <a:pPr marL="457200" lvl="1" indent="0" defTabSz="707118">
              <a:lnSpc>
                <a:spcPct val="170000"/>
              </a:lnSpc>
              <a:spcBef>
                <a:spcPts val="0"/>
              </a:spcBef>
              <a:buNone/>
              <a:defRPr sz="2784"/>
            </a:pPr>
            <a:r>
              <a:rPr lang="en-US" altLang="zh-CN" dirty="0"/>
              <a:t>g = </a:t>
            </a:r>
            <a:r>
              <a:rPr lang="en-US" altLang="zh-CN" dirty="0" err="1"/>
              <a:t>np.random.rand</a:t>
            </a:r>
            <a:r>
              <a:rPr lang="en-US" altLang="zh-CN" dirty="0"/>
              <a:t>(3,2)</a:t>
            </a:r>
          </a:p>
          <a:p>
            <a:pPr marL="457200" lvl="1" indent="0" defTabSz="707118">
              <a:lnSpc>
                <a:spcPct val="170000"/>
              </a:lnSpc>
              <a:spcBef>
                <a:spcPts val="0"/>
              </a:spcBef>
              <a:buNone/>
              <a:defRPr sz="2784"/>
            </a:pPr>
            <a:r>
              <a:rPr lang="en-US" altLang="zh-CN" dirty="0"/>
              <a:t>h = </a:t>
            </a:r>
            <a:r>
              <a:rPr lang="en-US" altLang="zh-CN" dirty="0" err="1"/>
              <a:t>np.random.randint</a:t>
            </a:r>
            <a:r>
              <a:rPr lang="en-US" altLang="zh-CN" dirty="0"/>
              <a:t>(0,10,(3,2))</a:t>
            </a:r>
          </a:p>
        </p:txBody>
      </p:sp>
    </p:spTree>
    <p:extLst>
      <p:ext uri="{BB962C8B-B14F-4D97-AF65-F5344CB8AC3E}">
        <p14:creationId xmlns:p14="http://schemas.microsoft.com/office/powerpoint/2010/main" val="16367800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3AD8BD-C76A-2640-BE85-A9647BF9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NumPy </a:t>
            </a:r>
            <a:r>
              <a:rPr kumimoji="1" lang="zh-CN" altLang="en-US" b="1" dirty="0"/>
              <a:t>的使用</a:t>
            </a:r>
          </a:p>
        </p:txBody>
      </p:sp>
      <p:sp>
        <p:nvSpPr>
          <p:cNvPr id="4" name="Python 语言简介…">
            <a:extLst>
              <a:ext uri="{FF2B5EF4-FFF2-40B4-BE49-F238E27FC236}">
                <a16:creationId xmlns:a16="http://schemas.microsoft.com/office/drawing/2014/main" id="{AC53AB82-2613-5448-9FF6-6F75C6A37028}"/>
              </a:ext>
            </a:extLst>
          </p:cNvPr>
          <p:cNvSpPr txBox="1">
            <a:spLocks/>
          </p:cNvSpPr>
          <p:nvPr/>
        </p:nvSpPr>
        <p:spPr>
          <a:xfrm>
            <a:off x="603249" y="1731817"/>
            <a:ext cx="5492751" cy="4865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  <a:defRPr sz="2784"/>
            </a:pPr>
            <a:r>
              <a:rPr kumimoji="1" lang="zh-CN" altLang="en-US" dirty="0"/>
              <a:t>获取向量的值与属性</a:t>
            </a:r>
            <a:endParaRPr kumimoji="1" lang="en-US" altLang="zh-CN" dirty="0"/>
          </a:p>
          <a:p>
            <a:pPr marL="685800" lvl="2">
              <a:lnSpc>
                <a:spcPct val="120000"/>
              </a:lnSpc>
              <a:spcBef>
                <a:spcPts val="600"/>
              </a:spcBef>
              <a:defRPr sz="2784"/>
            </a:pPr>
            <a:r>
              <a:rPr kumimoji="1" lang="zh-CN" altLang="en-US" sz="2400" dirty="0"/>
              <a:t>直接</a:t>
            </a:r>
            <a:r>
              <a:rPr kumimoji="1" lang="en-US" altLang="zh-CN" sz="2400" dirty="0"/>
              <a:t>print()</a:t>
            </a:r>
          </a:p>
          <a:p>
            <a:pPr marL="685800" lvl="2">
              <a:lnSpc>
                <a:spcPct val="120000"/>
              </a:lnSpc>
              <a:spcBef>
                <a:spcPts val="600"/>
              </a:spcBef>
              <a:defRPr sz="2784"/>
            </a:pPr>
            <a:r>
              <a:rPr kumimoji="1" lang="zh-CN" altLang="en-US" sz="2400" dirty="0"/>
              <a:t>切片 </a:t>
            </a:r>
            <a:r>
              <a:rPr kumimoji="1" lang="en-US" altLang="zh-CN" sz="2400" dirty="0"/>
              <a:t>[:,2],[1:3,2:5],[::2,::2] </a:t>
            </a:r>
            <a:r>
              <a:rPr kumimoji="1" lang="zh-CN" altLang="en-US" sz="2400" dirty="0"/>
              <a:t>等</a:t>
            </a:r>
            <a:r>
              <a:rPr kumimoji="1" lang="en-US" altLang="zh-CN" sz="2400" dirty="0"/>
              <a:t> (</a:t>
            </a:r>
            <a:r>
              <a:rPr kumimoji="1" lang="zh-CN" altLang="en-US" sz="2400" dirty="0"/>
              <a:t>支持多维切片</a:t>
            </a:r>
            <a:r>
              <a:rPr kumimoji="1" lang="en-US" altLang="zh-CN" sz="2400" dirty="0"/>
              <a:t>)</a:t>
            </a:r>
          </a:p>
          <a:p>
            <a:pPr marL="685800" lvl="2">
              <a:lnSpc>
                <a:spcPct val="120000"/>
              </a:lnSpc>
              <a:spcBef>
                <a:spcPts val="600"/>
              </a:spcBef>
              <a:defRPr sz="2784"/>
            </a:pPr>
            <a:r>
              <a:rPr kumimoji="1" lang="zh-CN" altLang="en-US" sz="2400" dirty="0"/>
              <a:t>形状与维度</a:t>
            </a:r>
            <a:endParaRPr kumimoji="1" lang="en-US" altLang="zh-CN" sz="2400" dirty="0"/>
          </a:p>
          <a:p>
            <a:pPr marL="1143000" lvl="4">
              <a:lnSpc>
                <a:spcPct val="120000"/>
              </a:lnSpc>
              <a:spcBef>
                <a:spcPts val="600"/>
              </a:spcBef>
              <a:defRPr sz="2784"/>
            </a:pPr>
            <a:r>
              <a:rPr kumimoji="1" lang="en-US" altLang="zh-CN" sz="2600" dirty="0" err="1"/>
              <a:t>a.shape</a:t>
            </a:r>
            <a:endParaRPr kumimoji="1" lang="en-US" altLang="zh-CN" sz="2600" dirty="0"/>
          </a:p>
          <a:p>
            <a:pPr marL="1143000" lvl="4">
              <a:lnSpc>
                <a:spcPct val="120000"/>
              </a:lnSpc>
              <a:spcBef>
                <a:spcPts val="600"/>
              </a:spcBef>
              <a:defRPr sz="2784"/>
            </a:pPr>
            <a:r>
              <a:rPr kumimoji="1" lang="en-US" altLang="zh-CN" sz="2600" dirty="0" err="1"/>
              <a:t>a.ndim</a:t>
            </a:r>
            <a:r>
              <a:rPr kumimoji="1" lang="en-US" altLang="zh-CN" sz="26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9354277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3AD8BD-C76A-2640-BE85-A9647BF9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NumPy </a:t>
            </a:r>
            <a:r>
              <a:rPr kumimoji="1" lang="zh-CN" altLang="en-US" b="1" dirty="0"/>
              <a:t>的使用</a:t>
            </a:r>
          </a:p>
        </p:txBody>
      </p:sp>
      <p:sp>
        <p:nvSpPr>
          <p:cNvPr id="4" name="Python 语言简介…">
            <a:extLst>
              <a:ext uri="{FF2B5EF4-FFF2-40B4-BE49-F238E27FC236}">
                <a16:creationId xmlns:a16="http://schemas.microsoft.com/office/drawing/2014/main" id="{AC53AB82-2613-5448-9FF6-6F75C6A37028}"/>
              </a:ext>
            </a:extLst>
          </p:cNvPr>
          <p:cNvSpPr txBox="1">
            <a:spLocks/>
          </p:cNvSpPr>
          <p:nvPr/>
        </p:nvSpPr>
        <p:spPr>
          <a:xfrm>
            <a:off x="603249" y="1731817"/>
            <a:ext cx="5492751" cy="4865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0" indent="-304800" defTabSz="707118">
              <a:lnSpc>
                <a:spcPct val="170000"/>
              </a:lnSpc>
              <a:spcBef>
                <a:spcPts val="0"/>
              </a:spcBef>
              <a:buSzPct val="123000"/>
              <a:buFontTx/>
              <a:buChar char="•"/>
              <a:defRPr sz="2784"/>
            </a:pPr>
            <a:r>
              <a:rPr lang="en-US" altLang="zh-CN" sz="2000" dirty="0" err="1">
                <a:solidFill>
                  <a:srgbClr val="000000"/>
                </a:solidFill>
                <a:sym typeface="Helvetica Neue"/>
              </a:rPr>
              <a:t>Numpy</a:t>
            </a:r>
            <a:r>
              <a:rPr lang="zh-CN" altLang="en-US" sz="2000" dirty="0">
                <a:solidFill>
                  <a:srgbClr val="000000"/>
                </a:solidFill>
                <a:sym typeface="Helvetica Neue"/>
              </a:rPr>
              <a:t>的数学运算</a:t>
            </a:r>
          </a:p>
          <a:p>
            <a:pPr marL="647700" lvl="2" indent="0" defTabSz="707118">
              <a:lnSpc>
                <a:spcPct val="170000"/>
              </a:lnSpc>
              <a:spcBef>
                <a:spcPts val="0"/>
              </a:spcBef>
              <a:buSzPct val="123000"/>
              <a:buNone/>
              <a:defRPr sz="2784"/>
            </a:pPr>
            <a:r>
              <a:rPr lang="en-US" altLang="zh-CN" sz="1600" dirty="0">
                <a:solidFill>
                  <a:srgbClr val="000000"/>
                </a:solidFill>
                <a:sym typeface="Helvetica Neue"/>
              </a:rPr>
              <a:t>+,-,*,/,//,%,**</a:t>
            </a:r>
          </a:p>
          <a:p>
            <a:pPr marL="647700" lvl="2" indent="0" defTabSz="707118">
              <a:lnSpc>
                <a:spcPct val="170000"/>
              </a:lnSpc>
              <a:spcBef>
                <a:spcPts val="0"/>
              </a:spcBef>
              <a:buSzPct val="123000"/>
              <a:buNone/>
              <a:defRPr sz="2784"/>
            </a:pPr>
            <a:r>
              <a:rPr lang="en-US" altLang="zh-CN" sz="1600" dirty="0">
                <a:solidFill>
                  <a:srgbClr val="000000"/>
                </a:solidFill>
                <a:sym typeface="Helvetica Neue"/>
              </a:rPr>
              <a:t>&lt;&lt;,&gt;&gt;,&amp;,^,|,~</a:t>
            </a:r>
          </a:p>
          <a:p>
            <a:pPr marL="647700" lvl="2" indent="0" defTabSz="707118">
              <a:lnSpc>
                <a:spcPct val="170000"/>
              </a:lnSpc>
              <a:spcBef>
                <a:spcPts val="0"/>
              </a:spcBef>
              <a:buSzPct val="123000"/>
              <a:buNone/>
              <a:defRPr sz="2784"/>
            </a:pPr>
            <a:r>
              <a:rPr lang="en-US" altLang="zh-CN" sz="1600" dirty="0">
                <a:solidFill>
                  <a:srgbClr val="000000"/>
                </a:solidFill>
                <a:sym typeface="Helvetica Neue"/>
              </a:rPr>
              <a:t>==, &gt;,&lt;,&gt;=,&lt;=,!=</a:t>
            </a:r>
          </a:p>
          <a:p>
            <a:pPr marL="381000" indent="-304800" defTabSz="707118">
              <a:lnSpc>
                <a:spcPct val="170000"/>
              </a:lnSpc>
              <a:spcBef>
                <a:spcPts val="0"/>
              </a:spcBef>
              <a:buSzPct val="123000"/>
              <a:buFontTx/>
              <a:buChar char="•"/>
              <a:defRPr sz="2784"/>
            </a:pPr>
            <a:r>
              <a:rPr lang="zh-CN" altLang="en-US" sz="2000" dirty="0">
                <a:solidFill>
                  <a:srgbClr val="000000"/>
                </a:solidFill>
                <a:sym typeface="Helvetica Neue"/>
              </a:rPr>
              <a:t>线代运算 </a:t>
            </a:r>
            <a:r>
              <a:rPr lang="en-US" altLang="zh-CN" sz="2000" dirty="0" err="1">
                <a:solidFill>
                  <a:srgbClr val="000000"/>
                </a:solidFill>
                <a:sym typeface="Helvetica Neue"/>
              </a:rPr>
              <a:t>a.dot</a:t>
            </a:r>
            <a:r>
              <a:rPr lang="en-US" altLang="zh-CN" sz="2000" dirty="0">
                <a:solidFill>
                  <a:srgbClr val="000000"/>
                </a:solidFill>
                <a:sym typeface="Helvetica Neue"/>
              </a:rPr>
              <a:t>(b), </a:t>
            </a:r>
            <a:r>
              <a:rPr lang="en-US" altLang="zh-CN" sz="2000" dirty="0" err="1">
                <a:solidFill>
                  <a:srgbClr val="000000"/>
                </a:solidFill>
                <a:sym typeface="Helvetica Neue"/>
              </a:rPr>
              <a:t>np.cross</a:t>
            </a:r>
            <a:r>
              <a:rPr lang="en-US" altLang="zh-CN" sz="2000" dirty="0">
                <a:solidFill>
                  <a:srgbClr val="000000"/>
                </a:solidFill>
                <a:sym typeface="Helvetica Neue"/>
              </a:rPr>
              <a:t>(</a:t>
            </a:r>
            <a:r>
              <a:rPr lang="en-US" altLang="zh-CN" sz="2000" dirty="0" err="1">
                <a:solidFill>
                  <a:srgbClr val="000000"/>
                </a:solidFill>
                <a:sym typeface="Helvetica Neue"/>
              </a:rPr>
              <a:t>a,b</a:t>
            </a:r>
            <a:r>
              <a:rPr lang="en-US" altLang="zh-CN" sz="2000" dirty="0">
                <a:solidFill>
                  <a:srgbClr val="000000"/>
                </a:solidFill>
                <a:sym typeface="Helvetica Neue"/>
              </a:rPr>
              <a:t>), </a:t>
            </a:r>
            <a:r>
              <a:rPr lang="en-US" altLang="zh-CN" sz="2000" dirty="0" err="1">
                <a:solidFill>
                  <a:srgbClr val="000000"/>
                </a:solidFill>
                <a:sym typeface="Helvetica Neue"/>
              </a:rPr>
              <a:t>np.linalg.norm</a:t>
            </a:r>
            <a:r>
              <a:rPr lang="en-US" altLang="zh-CN" sz="2000" dirty="0">
                <a:solidFill>
                  <a:srgbClr val="000000"/>
                </a:solidFill>
                <a:sym typeface="Helvetica Neue"/>
              </a:rPr>
              <a:t>(a)</a:t>
            </a:r>
            <a:r>
              <a:rPr lang="zh-CN" altLang="en-US" sz="2000" dirty="0">
                <a:solidFill>
                  <a:srgbClr val="000000"/>
                </a:solidFill>
                <a:sym typeface="Helvetica Neue"/>
              </a:rPr>
              <a:t>，</a:t>
            </a:r>
            <a:r>
              <a:rPr lang="en-US" altLang="zh-CN" sz="2000" dirty="0" err="1">
                <a:solidFill>
                  <a:srgbClr val="000000"/>
                </a:solidFill>
                <a:sym typeface="Helvetica Neue"/>
              </a:rPr>
              <a:t>np.outer</a:t>
            </a:r>
            <a:r>
              <a:rPr lang="en-US" altLang="zh-CN" sz="2000" dirty="0">
                <a:solidFill>
                  <a:srgbClr val="000000"/>
                </a:solidFill>
                <a:sym typeface="Helvetica Neue"/>
              </a:rPr>
              <a:t>(</a:t>
            </a:r>
            <a:r>
              <a:rPr lang="en-US" altLang="zh-CN" sz="2000" dirty="0" err="1">
                <a:solidFill>
                  <a:srgbClr val="000000"/>
                </a:solidFill>
                <a:sym typeface="Helvetica Neue"/>
              </a:rPr>
              <a:t>a,b</a:t>
            </a:r>
            <a:r>
              <a:rPr lang="en-US" altLang="zh-CN" sz="2000" dirty="0">
                <a:solidFill>
                  <a:srgbClr val="000000"/>
                </a:solidFill>
                <a:sym typeface="Helvetica Neue"/>
              </a:rPr>
              <a:t>)</a:t>
            </a:r>
          </a:p>
          <a:p>
            <a:pPr marL="381000" indent="-304800" defTabSz="707118">
              <a:lnSpc>
                <a:spcPct val="170000"/>
              </a:lnSpc>
              <a:spcBef>
                <a:spcPts val="0"/>
              </a:spcBef>
              <a:buSzPct val="123000"/>
              <a:buFontTx/>
              <a:buChar char="•"/>
              <a:defRPr sz="2784"/>
            </a:pPr>
            <a:r>
              <a:rPr lang="zh-CN" altLang="en-US" sz="2000" dirty="0">
                <a:solidFill>
                  <a:srgbClr val="000000"/>
                </a:solidFill>
                <a:sym typeface="Helvetica Neue"/>
              </a:rPr>
              <a:t>函数的向量化运算：</a:t>
            </a:r>
          </a:p>
          <a:p>
            <a:pPr marL="190500" lvl="1" indent="0" defTabSz="707118">
              <a:lnSpc>
                <a:spcPct val="170000"/>
              </a:lnSpc>
              <a:spcBef>
                <a:spcPts val="0"/>
              </a:spcBef>
              <a:buSzPct val="123000"/>
              <a:buNone/>
              <a:defRPr sz="2784"/>
            </a:pPr>
            <a:r>
              <a:rPr lang="en-US" altLang="zh-CN" sz="2000" dirty="0">
                <a:solidFill>
                  <a:srgbClr val="000000"/>
                </a:solidFill>
                <a:sym typeface="Helvetica Neue"/>
              </a:rPr>
              <a:t>	</a:t>
            </a:r>
            <a:r>
              <a:rPr lang="en-US" altLang="zh-CN" sz="2000" dirty="0" err="1">
                <a:solidFill>
                  <a:srgbClr val="000000"/>
                </a:solidFill>
                <a:sym typeface="Helvetica Neue"/>
              </a:rPr>
              <a:t>np.sin</a:t>
            </a:r>
            <a:r>
              <a:rPr lang="en-US" altLang="zh-CN" sz="2000" dirty="0">
                <a:solidFill>
                  <a:srgbClr val="000000"/>
                </a:solidFill>
                <a:sym typeface="Helvetica Neue"/>
              </a:rPr>
              <a:t>(), </a:t>
            </a:r>
            <a:r>
              <a:rPr lang="en-US" altLang="zh-CN" sz="2000" dirty="0" err="1">
                <a:solidFill>
                  <a:srgbClr val="000000"/>
                </a:solidFill>
                <a:sym typeface="Helvetica Neue"/>
              </a:rPr>
              <a:t>np.cos</a:t>
            </a:r>
            <a:r>
              <a:rPr lang="en-US" altLang="zh-CN" sz="2000" dirty="0">
                <a:solidFill>
                  <a:srgbClr val="000000"/>
                </a:solidFill>
                <a:sym typeface="Helvetica Neue"/>
              </a:rPr>
              <a:t>(), </a:t>
            </a:r>
            <a:r>
              <a:rPr lang="en-US" altLang="zh-CN" sz="2000" dirty="0" err="1">
                <a:solidFill>
                  <a:srgbClr val="000000"/>
                </a:solidFill>
                <a:sym typeface="Helvetica Neue"/>
              </a:rPr>
              <a:t>np.tan</a:t>
            </a:r>
            <a:r>
              <a:rPr lang="en-US" altLang="zh-CN" sz="2000" dirty="0">
                <a:solidFill>
                  <a:srgbClr val="000000"/>
                </a:solidFill>
                <a:sym typeface="Helvetica Neue"/>
              </a:rPr>
              <a:t>() …</a:t>
            </a:r>
          </a:p>
        </p:txBody>
      </p:sp>
    </p:spTree>
    <p:extLst>
      <p:ext uri="{BB962C8B-B14F-4D97-AF65-F5344CB8AC3E}">
        <p14:creationId xmlns:p14="http://schemas.microsoft.com/office/powerpoint/2010/main" val="34196728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ython 语言简介…">
            <a:extLst>
              <a:ext uri="{FF2B5EF4-FFF2-40B4-BE49-F238E27FC236}">
                <a16:creationId xmlns:a16="http://schemas.microsoft.com/office/drawing/2014/main" id="{2DD73A73-0C99-3846-BD64-FEB14A8BCEDD}"/>
              </a:ext>
            </a:extLst>
          </p:cNvPr>
          <p:cNvSpPr txBox="1">
            <a:spLocks/>
          </p:cNvSpPr>
          <p:nvPr/>
        </p:nvSpPr>
        <p:spPr>
          <a:xfrm>
            <a:off x="5492750" y="1731818"/>
            <a:ext cx="4889500" cy="4390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lIns="25400" tIns="25400" rIns="25400" bIns="254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algn="ctr" defTabSz="707118">
              <a:lnSpc>
                <a:spcPct val="170000"/>
              </a:lnSpc>
              <a:spcBef>
                <a:spcPts val="0"/>
              </a:spcBef>
              <a:buNone/>
              <a:defRPr sz="2784"/>
            </a:pPr>
            <a:endParaRPr lang="en-US" altLang="zh-CN" sz="2000" kern="0" dirty="0"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9" name="Python 语言简介…">
            <a:extLst>
              <a:ext uri="{FF2B5EF4-FFF2-40B4-BE49-F238E27FC236}">
                <a16:creationId xmlns:a16="http://schemas.microsoft.com/office/drawing/2014/main" id="{00EE6A5C-D6ED-F449-B324-A32B1217184F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603249" y="1731817"/>
            <a:ext cx="5492751" cy="4865366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 lvl="1" defTabSz="707118">
              <a:lnSpc>
                <a:spcPct val="170000"/>
              </a:lnSpc>
              <a:spcBef>
                <a:spcPts val="0"/>
              </a:spcBef>
              <a:defRPr sz="2784"/>
            </a:pPr>
            <a:r>
              <a:rPr lang="en-US" altLang="zh-CN" sz="2000" dirty="0" err="1"/>
              <a:t>Numpy</a:t>
            </a:r>
            <a:r>
              <a:rPr lang="zh-CN" altLang="en-US" sz="2000" dirty="0"/>
              <a:t>的其他操作</a:t>
            </a:r>
            <a:endParaRPr lang="en-US" altLang="zh-CN" sz="2000" dirty="0"/>
          </a:p>
          <a:p>
            <a:pPr lvl="2" defTabSz="707118">
              <a:lnSpc>
                <a:spcPct val="170000"/>
              </a:lnSpc>
              <a:spcBef>
                <a:spcPts val="0"/>
              </a:spcBef>
              <a:defRPr sz="2784"/>
            </a:pPr>
            <a:r>
              <a:rPr lang="en-US" altLang="zh-CN" sz="2000" dirty="0"/>
              <a:t>max, min, sum</a:t>
            </a:r>
          </a:p>
          <a:p>
            <a:pPr lvl="2" defTabSz="707118">
              <a:lnSpc>
                <a:spcPct val="170000"/>
              </a:lnSpc>
              <a:spcBef>
                <a:spcPts val="0"/>
              </a:spcBef>
              <a:defRPr sz="2784"/>
            </a:pPr>
            <a:r>
              <a:rPr lang="zh-CN" altLang="en-US" sz="2000" dirty="0"/>
              <a:t>布尔屏蔽</a:t>
            </a:r>
            <a:endParaRPr lang="en-US" altLang="zh-CN" sz="2000" dirty="0"/>
          </a:p>
          <a:p>
            <a:pPr lvl="3" defTabSz="707118">
              <a:lnSpc>
                <a:spcPct val="170000"/>
              </a:lnSpc>
              <a:spcBef>
                <a:spcPts val="0"/>
              </a:spcBef>
              <a:defRPr sz="2784"/>
            </a:pPr>
            <a:r>
              <a:rPr lang="en-US" altLang="zh-CN" sz="2000" dirty="0"/>
              <a:t>a = </a:t>
            </a:r>
            <a:r>
              <a:rPr lang="en-US" altLang="zh-CN" sz="2000" dirty="0" err="1"/>
              <a:t>np.arange</a:t>
            </a:r>
            <a:r>
              <a:rPr lang="en-US" altLang="zh-CN" sz="2000" dirty="0"/>
              <a:t>(0,100,10)</a:t>
            </a:r>
          </a:p>
          <a:p>
            <a:pPr lvl="3" defTabSz="707118">
              <a:lnSpc>
                <a:spcPct val="170000"/>
              </a:lnSpc>
              <a:spcBef>
                <a:spcPts val="0"/>
              </a:spcBef>
              <a:defRPr sz="2784"/>
            </a:pPr>
            <a:r>
              <a:rPr lang="en-US" altLang="zh-CN" sz="2000" dirty="0"/>
              <a:t>print(a[a&gt;=50])</a:t>
            </a:r>
          </a:p>
          <a:p>
            <a:pPr lvl="2" defTabSz="707118">
              <a:lnSpc>
                <a:spcPct val="170000"/>
              </a:lnSpc>
              <a:spcBef>
                <a:spcPts val="0"/>
              </a:spcBef>
              <a:defRPr sz="2784"/>
            </a:pPr>
            <a:r>
              <a:rPr lang="en-US" altLang="zh-CN" sz="2000" dirty="0"/>
              <a:t>Where</a:t>
            </a:r>
            <a:r>
              <a:rPr lang="zh-CN" altLang="en-US" sz="2000" dirty="0"/>
              <a:t>函数</a:t>
            </a:r>
            <a:endParaRPr lang="en-US" altLang="zh-CN" sz="2000" dirty="0"/>
          </a:p>
          <a:p>
            <a:pPr lvl="3" defTabSz="707118">
              <a:lnSpc>
                <a:spcPct val="170000"/>
              </a:lnSpc>
              <a:spcBef>
                <a:spcPts val="0"/>
              </a:spcBef>
              <a:defRPr sz="2784"/>
            </a:pPr>
            <a:r>
              <a:rPr lang="en-US" altLang="zh-CN" sz="2000" dirty="0"/>
              <a:t>a = </a:t>
            </a:r>
            <a:r>
              <a:rPr lang="en-US" altLang="zh-CN" sz="2000" dirty="0" err="1"/>
              <a:t>np.arange</a:t>
            </a:r>
            <a:r>
              <a:rPr lang="en-US" altLang="zh-CN" sz="2000" dirty="0"/>
              <a:t>(0, 100, 10) </a:t>
            </a:r>
          </a:p>
          <a:p>
            <a:pPr lvl="3" defTabSz="707118">
              <a:lnSpc>
                <a:spcPct val="170000"/>
              </a:lnSpc>
              <a:spcBef>
                <a:spcPts val="0"/>
              </a:spcBef>
              <a:defRPr sz="2784"/>
            </a:pPr>
            <a:r>
              <a:rPr lang="en-US" altLang="zh-CN" sz="2000" dirty="0"/>
              <a:t>b = </a:t>
            </a:r>
            <a:r>
              <a:rPr lang="en-US" altLang="zh-CN" sz="2000" dirty="0" err="1"/>
              <a:t>np.where</a:t>
            </a:r>
            <a:r>
              <a:rPr lang="en-US" altLang="zh-CN" sz="2000" dirty="0"/>
              <a:t>(a &lt; 50) </a:t>
            </a:r>
          </a:p>
          <a:p>
            <a:pPr lvl="3" defTabSz="707118">
              <a:lnSpc>
                <a:spcPct val="170000"/>
              </a:lnSpc>
              <a:spcBef>
                <a:spcPts val="0"/>
              </a:spcBef>
              <a:defRPr sz="2784"/>
            </a:pPr>
            <a:r>
              <a:rPr lang="en-US" altLang="zh-CN" sz="2000" dirty="0"/>
              <a:t>c = </a:t>
            </a:r>
            <a:r>
              <a:rPr lang="en-US" altLang="zh-CN" sz="2000" dirty="0" err="1"/>
              <a:t>np.where</a:t>
            </a:r>
            <a:r>
              <a:rPr lang="en-US" altLang="zh-CN" sz="2000" dirty="0"/>
              <a:t>(a &gt;= 50)[0] </a:t>
            </a:r>
          </a:p>
          <a:p>
            <a:pPr lvl="3" defTabSz="707118">
              <a:lnSpc>
                <a:spcPct val="170000"/>
              </a:lnSpc>
              <a:spcBef>
                <a:spcPts val="0"/>
              </a:spcBef>
              <a:defRPr sz="2784"/>
            </a:pPr>
            <a:r>
              <a:rPr lang="en-US" altLang="zh-CN" sz="2000" dirty="0"/>
              <a:t>print(b) # &gt;&gt;&gt;(array([0, 1, 2, 3, 4]),)</a:t>
            </a:r>
          </a:p>
          <a:p>
            <a:pPr lvl="3" defTabSz="707118">
              <a:lnSpc>
                <a:spcPct val="170000"/>
              </a:lnSpc>
              <a:spcBef>
                <a:spcPts val="0"/>
              </a:spcBef>
              <a:defRPr sz="2784"/>
            </a:pPr>
            <a:r>
              <a:rPr lang="en-US" altLang="zh-CN" sz="2000" dirty="0"/>
              <a:t>print(c) # &gt;&gt;&gt;[5 6 7 8 9]</a:t>
            </a:r>
          </a:p>
          <a:p>
            <a:pPr lvl="2" defTabSz="707118">
              <a:lnSpc>
                <a:spcPct val="170000"/>
              </a:lnSpc>
              <a:spcBef>
                <a:spcPts val="0"/>
              </a:spcBef>
              <a:defRPr sz="2784"/>
            </a:pPr>
            <a:endParaRPr lang="en-US" altLang="zh-CN" sz="2000" dirty="0"/>
          </a:p>
          <a:p>
            <a:pPr lvl="2" defTabSz="707118">
              <a:lnSpc>
                <a:spcPct val="170000"/>
              </a:lnSpc>
              <a:spcBef>
                <a:spcPts val="0"/>
              </a:spcBef>
              <a:defRPr sz="2784"/>
            </a:pPr>
            <a:endParaRPr lang="en-US" altLang="zh-CN" sz="2000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D13B9C1E-4CD3-224B-A17E-92DB4691D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kumimoji="1" lang="en-US" altLang="zh-CN" dirty="0"/>
              <a:t>NumPy </a:t>
            </a:r>
            <a:r>
              <a:rPr kumimoji="1" lang="zh-CN" altLang="en-US" dirty="0"/>
              <a:t>的使用</a:t>
            </a:r>
          </a:p>
        </p:txBody>
      </p:sp>
    </p:spTree>
    <p:extLst>
      <p:ext uri="{BB962C8B-B14F-4D97-AF65-F5344CB8AC3E}">
        <p14:creationId xmlns:p14="http://schemas.microsoft.com/office/powerpoint/2010/main" val="3241856200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3AD8BD-C76A-2640-BE85-A9647BF9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Matplotlib</a:t>
            </a:r>
            <a:r>
              <a:rPr kumimoji="1" lang="zh-CN" altLang="en-US" b="1" dirty="0"/>
              <a:t> 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856807-A1EA-FE4C-B787-68C3A95042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kumimoji="1" lang="zh-CN" altLang="en-US" dirty="0">
                <a:solidFill>
                  <a:srgbClr val="FF0000"/>
                </a:solidFill>
              </a:rPr>
              <a:t>曲线图 </a:t>
            </a:r>
            <a:r>
              <a:rPr kumimoji="1" lang="en-US" altLang="zh-CN" dirty="0">
                <a:solidFill>
                  <a:srgbClr val="FF0000"/>
                </a:solidFill>
              </a:rPr>
              <a:t>plot()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kumimoji="1" lang="zh-CN" altLang="en-US" dirty="0">
                <a:solidFill>
                  <a:srgbClr val="FF0000"/>
                </a:solidFill>
              </a:rPr>
              <a:t>散点图 </a:t>
            </a:r>
            <a:r>
              <a:rPr kumimoji="1" lang="en-US" altLang="zh-CN" dirty="0">
                <a:solidFill>
                  <a:srgbClr val="FF0000"/>
                </a:solidFill>
              </a:rPr>
              <a:t>scatter()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kumimoji="1" lang="zh-CN" altLang="en-US" dirty="0">
                <a:solidFill>
                  <a:srgbClr val="FF0000"/>
                </a:solidFill>
              </a:rPr>
              <a:t>直方图 </a:t>
            </a:r>
            <a:r>
              <a:rPr kumimoji="1" lang="en-US" altLang="zh-CN" dirty="0">
                <a:solidFill>
                  <a:srgbClr val="FF0000"/>
                </a:solidFill>
              </a:rPr>
              <a:t>bar()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kumimoji="1" lang="zh-CN" altLang="en-US" dirty="0">
                <a:solidFill>
                  <a:srgbClr val="FF0000"/>
                </a:solidFill>
              </a:rPr>
              <a:t>显示图像 </a:t>
            </a:r>
            <a:r>
              <a:rPr kumimoji="1" lang="en-US" altLang="zh-CN" dirty="0" err="1">
                <a:solidFill>
                  <a:srgbClr val="FF0000"/>
                </a:solidFill>
              </a:rPr>
              <a:t>imshow</a:t>
            </a:r>
            <a:r>
              <a:rPr kumimoji="1" lang="en-US" altLang="zh-CN" dirty="0">
                <a:solidFill>
                  <a:srgbClr val="FF0000"/>
                </a:solidFill>
              </a:rPr>
              <a:t>()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kumimoji="1" lang="zh-CN" altLang="en-US" dirty="0">
                <a:solidFill>
                  <a:schemeClr val="bg2">
                    <a:lumMod val="10000"/>
                  </a:schemeClr>
                </a:solidFill>
              </a:rPr>
              <a:t>三维图</a:t>
            </a:r>
            <a:endParaRPr kumimoji="1" lang="en-US" altLang="zh-CN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kumimoji="1" lang="zh-CN" altLang="en-US" dirty="0"/>
              <a:t>等高线图</a:t>
            </a:r>
            <a:r>
              <a:rPr kumimoji="1" lang="en-US" altLang="zh-CN" dirty="0"/>
              <a:t> contour()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kumimoji="1" lang="en-US" altLang="zh-CN" dirty="0"/>
              <a:t>…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kumimoji="1" lang="en-US" altLang="zh-CN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8F93E85-52E7-A247-AEA5-E421B58676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6478550" y="1879949"/>
            <a:ext cx="5110200" cy="3098101"/>
          </a:xfrm>
        </p:spPr>
      </p:pic>
    </p:spTree>
    <p:extLst>
      <p:ext uri="{BB962C8B-B14F-4D97-AF65-F5344CB8AC3E}">
        <p14:creationId xmlns:p14="http://schemas.microsoft.com/office/powerpoint/2010/main" val="3143755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BAB917-28C3-BB42-8923-4D2D78C65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46433"/>
            <a:ext cx="9144000" cy="2387600"/>
          </a:xfrm>
        </p:spPr>
        <p:txBody>
          <a:bodyPr/>
          <a:lstStyle/>
          <a:p>
            <a:r>
              <a:rPr kumimoji="1" lang="en-US" altLang="zh-CN" dirty="0"/>
              <a:t>It’s your work!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21747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3AD8BD-C76A-2640-BE85-A9647BF9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Matplotlib</a:t>
            </a:r>
            <a:r>
              <a:rPr kumimoji="1" lang="zh-CN" altLang="en-US" b="1" dirty="0"/>
              <a:t> 介绍</a:t>
            </a:r>
            <a:r>
              <a:rPr kumimoji="1" lang="en-US" altLang="zh-CN" dirty="0"/>
              <a:t>-</a:t>
            </a:r>
            <a:r>
              <a:rPr kumimoji="1" lang="zh-CN" altLang="en-US" dirty="0"/>
              <a:t>曲线图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856807-A1EA-FE4C-B787-68C3A95042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import </a:t>
            </a:r>
            <a:r>
              <a:rPr kumimoji="1" lang="en-US" altLang="zh-CN" dirty="0" err="1">
                <a:solidFill>
                  <a:schemeClr val="bg2">
                    <a:lumMod val="10000"/>
                  </a:schemeClr>
                </a:solidFill>
              </a:rPr>
              <a:t>numpy</a:t>
            </a: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 as np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import </a:t>
            </a:r>
            <a:r>
              <a:rPr kumimoji="1" lang="en-US" altLang="zh-CN" dirty="0" err="1">
                <a:solidFill>
                  <a:schemeClr val="bg2">
                    <a:lumMod val="10000"/>
                  </a:schemeClr>
                </a:solidFill>
              </a:rPr>
              <a:t>matplotlib.pyplot</a:t>
            </a: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 as </a:t>
            </a:r>
            <a:r>
              <a:rPr kumimoji="1" lang="en-US" altLang="zh-CN" dirty="0" err="1">
                <a:solidFill>
                  <a:schemeClr val="bg2">
                    <a:lumMod val="10000"/>
                  </a:schemeClr>
                </a:solidFill>
              </a:rPr>
              <a:t>plt</a:t>
            </a:r>
            <a:endParaRPr kumimoji="1" lang="en-US" altLang="zh-CN" dirty="0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X = </a:t>
            </a:r>
            <a:r>
              <a:rPr kumimoji="1" lang="en-US" altLang="zh-CN" dirty="0" err="1">
                <a:solidFill>
                  <a:schemeClr val="bg2">
                    <a:lumMod val="10000"/>
                  </a:schemeClr>
                </a:solidFill>
              </a:rPr>
              <a:t>np.arange</a:t>
            </a: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(-3,3,0.1)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Y_1 = X**1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Y_2 = X**2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Y_3 = X**3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dirty="0" err="1">
                <a:solidFill>
                  <a:schemeClr val="bg2">
                    <a:lumMod val="10000"/>
                  </a:schemeClr>
                </a:solidFill>
              </a:rPr>
              <a:t>plt.figure</a:t>
            </a: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()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dirty="0" err="1">
                <a:solidFill>
                  <a:schemeClr val="bg2">
                    <a:lumMod val="10000"/>
                  </a:schemeClr>
                </a:solidFill>
              </a:rPr>
              <a:t>plt.plot</a:t>
            </a: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(X,Y_1,label = '$Y1 = x^1$')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dirty="0" err="1">
                <a:solidFill>
                  <a:schemeClr val="bg2">
                    <a:lumMod val="10000"/>
                  </a:schemeClr>
                </a:solidFill>
              </a:rPr>
              <a:t>plt.plot</a:t>
            </a: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(X,Y_2,label = '$Y2 = x^2$')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dirty="0" err="1">
                <a:solidFill>
                  <a:schemeClr val="bg2">
                    <a:lumMod val="10000"/>
                  </a:schemeClr>
                </a:solidFill>
              </a:rPr>
              <a:t>plt.plot</a:t>
            </a: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(X,Y_3, label = '$Y3 = x^3$')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dirty="0" err="1">
                <a:solidFill>
                  <a:schemeClr val="bg2">
                    <a:lumMod val="10000"/>
                  </a:schemeClr>
                </a:solidFill>
              </a:rPr>
              <a:t>plt.legend</a:t>
            </a: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()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dirty="0" err="1">
                <a:solidFill>
                  <a:schemeClr val="bg2">
                    <a:lumMod val="10000"/>
                  </a:schemeClr>
                </a:solidFill>
              </a:rPr>
              <a:t>plt.grid</a:t>
            </a: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()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dirty="0" err="1">
                <a:solidFill>
                  <a:schemeClr val="bg2">
                    <a:lumMod val="10000"/>
                  </a:schemeClr>
                </a:solidFill>
              </a:rPr>
              <a:t>plt.savefig</a:t>
            </a: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('power function')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dirty="0" err="1">
                <a:solidFill>
                  <a:schemeClr val="bg2">
                    <a:lumMod val="10000"/>
                  </a:schemeClr>
                </a:solidFill>
              </a:rPr>
              <a:t>plt.show</a:t>
            </a: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()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8F93E85-52E7-A247-AEA5-E421B58676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6711394" y="1879949"/>
            <a:ext cx="4644512" cy="3098101"/>
          </a:xfrm>
        </p:spPr>
      </p:pic>
    </p:spTree>
    <p:extLst>
      <p:ext uri="{BB962C8B-B14F-4D97-AF65-F5344CB8AC3E}">
        <p14:creationId xmlns:p14="http://schemas.microsoft.com/office/powerpoint/2010/main" val="21209660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3AD8BD-C76A-2640-BE85-A9647BF9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Matplotlib</a:t>
            </a:r>
            <a:r>
              <a:rPr kumimoji="1" lang="zh-CN" altLang="en-US" b="1" dirty="0"/>
              <a:t> 介绍</a:t>
            </a:r>
            <a:r>
              <a:rPr kumimoji="1" lang="en-US" altLang="zh-CN" b="1" dirty="0"/>
              <a:t>-</a:t>
            </a:r>
            <a:r>
              <a:rPr kumimoji="1" lang="zh-CN" altLang="en-US" b="1" dirty="0"/>
              <a:t>散点图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856807-A1EA-FE4C-B787-68C3A95042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dirty="0"/>
              <a:t>import </a:t>
            </a:r>
            <a:r>
              <a:rPr kumimoji="1" lang="en-US" altLang="zh-CN" dirty="0" err="1"/>
              <a:t>numpy</a:t>
            </a:r>
            <a:r>
              <a:rPr kumimoji="1" lang="en-US" altLang="zh-CN" dirty="0"/>
              <a:t> as np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dirty="0"/>
              <a:t>import </a:t>
            </a:r>
            <a:r>
              <a:rPr kumimoji="1" lang="en-US" altLang="zh-CN" dirty="0" err="1"/>
              <a:t>matplotlib.pyplot</a:t>
            </a:r>
            <a:r>
              <a:rPr kumimoji="1" lang="en-US" altLang="zh-CN" dirty="0"/>
              <a:t> as </a:t>
            </a:r>
            <a:r>
              <a:rPr kumimoji="1" lang="en-US" altLang="zh-CN" dirty="0" err="1"/>
              <a:t>plt</a:t>
            </a:r>
            <a:endParaRPr kumimoji="1" lang="en-US" altLang="zh-CN" dirty="0"/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endParaRPr kumimoji="1" lang="en-US" altLang="zh-CN" dirty="0"/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dirty="0"/>
              <a:t>data = </a:t>
            </a:r>
            <a:r>
              <a:rPr kumimoji="1" lang="en-US" altLang="zh-CN" dirty="0" err="1"/>
              <a:t>np.random.random</a:t>
            </a:r>
            <a:r>
              <a:rPr kumimoji="1" lang="en-US" altLang="zh-CN" dirty="0"/>
              <a:t>((200, 2))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dirty="0"/>
              <a:t>x, y = data[:, 0], data[:, 1]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dirty="0" err="1"/>
              <a:t>plt.scatter</a:t>
            </a:r>
            <a:r>
              <a:rPr kumimoji="1" lang="en-US" altLang="zh-CN" dirty="0"/>
              <a:t>(x, y)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dirty="0" err="1"/>
              <a:t>plt.grid</a:t>
            </a:r>
            <a:r>
              <a:rPr kumimoji="1" lang="en-US" altLang="zh-CN" dirty="0"/>
              <a:t>()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dirty="0" err="1"/>
              <a:t>plt.xlim</a:t>
            </a:r>
            <a:r>
              <a:rPr kumimoji="1" lang="en-US" altLang="zh-CN" dirty="0"/>
              <a:t>(0, 1)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dirty="0" err="1"/>
              <a:t>plt.ylim</a:t>
            </a:r>
            <a:r>
              <a:rPr kumimoji="1" lang="en-US" altLang="zh-CN" dirty="0"/>
              <a:t>(0, 1)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dirty="0" err="1"/>
              <a:t>plt.savefig</a:t>
            </a:r>
            <a:r>
              <a:rPr kumimoji="1" lang="en-US" altLang="zh-CN" dirty="0"/>
              <a:t>('</a:t>
            </a:r>
            <a:r>
              <a:rPr kumimoji="1" lang="en-US" altLang="zh-CN" dirty="0" err="1"/>
              <a:t>scatter.png</a:t>
            </a:r>
            <a:r>
              <a:rPr kumimoji="1" lang="en-US" altLang="zh-CN" dirty="0"/>
              <a:t>')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dirty="0" err="1"/>
              <a:t>plt.show</a:t>
            </a:r>
            <a:r>
              <a:rPr kumimoji="1" lang="en-US" altLang="zh-CN" dirty="0"/>
              <a:t>()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1A16766D-5D5F-AA42-98FA-ECBF7AF4D1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6670900" y="1825625"/>
            <a:ext cx="4778031" cy="3583523"/>
          </a:xfrm>
        </p:spPr>
      </p:pic>
    </p:spTree>
    <p:extLst>
      <p:ext uri="{BB962C8B-B14F-4D97-AF65-F5344CB8AC3E}">
        <p14:creationId xmlns:p14="http://schemas.microsoft.com/office/powerpoint/2010/main" val="6127765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3AD8BD-C76A-2640-BE85-A9647BF9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Matplotlib</a:t>
            </a:r>
            <a:r>
              <a:rPr kumimoji="1" lang="zh-CN" altLang="en-US" b="1" dirty="0"/>
              <a:t> 介绍</a:t>
            </a:r>
            <a:r>
              <a:rPr kumimoji="1" lang="en-US" altLang="zh-CN" b="1" dirty="0"/>
              <a:t>-</a:t>
            </a:r>
            <a:r>
              <a:rPr kumimoji="1" lang="zh-CN" altLang="en-US" b="1" dirty="0"/>
              <a:t>散点图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856807-A1EA-FE4C-B787-68C3A95042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altLang="zh-CN" b="1" dirty="0"/>
              <a:t>import </a:t>
            </a:r>
            <a:r>
              <a:rPr lang="en-US" altLang="zh-CN" dirty="0" err="1"/>
              <a:t>numpy</a:t>
            </a:r>
            <a:r>
              <a:rPr lang="en-US" altLang="zh-CN" dirty="0"/>
              <a:t> </a:t>
            </a:r>
            <a:r>
              <a:rPr lang="en-US" altLang="zh-CN" b="1" dirty="0"/>
              <a:t>as </a:t>
            </a:r>
            <a:r>
              <a:rPr lang="en-US" altLang="zh-CN" dirty="0"/>
              <a:t>np</a:t>
            </a:r>
            <a:br>
              <a:rPr lang="en-US" altLang="zh-CN" dirty="0"/>
            </a:br>
            <a:r>
              <a:rPr lang="en-US" altLang="zh-CN" b="1" dirty="0"/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</a:t>
            </a:r>
            <a:r>
              <a:rPr lang="en-US" altLang="zh-CN" b="1" dirty="0"/>
              <a:t>as </a:t>
            </a:r>
            <a:r>
              <a:rPr lang="en-US" altLang="zh-CN" dirty="0" err="1"/>
              <a:t>plt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x = </a:t>
            </a:r>
            <a:r>
              <a:rPr lang="en-US" altLang="zh-CN" dirty="0" err="1"/>
              <a:t>np.random.normal</a:t>
            </a:r>
            <a:r>
              <a:rPr lang="en-US" altLang="zh-CN" dirty="0"/>
              <a:t>(</a:t>
            </a:r>
            <a:r>
              <a:rPr lang="en-US" altLang="zh-CN" b="1" dirty="0"/>
              <a:t>0</a:t>
            </a:r>
            <a:r>
              <a:rPr lang="en-US" altLang="zh-CN" dirty="0"/>
              <a:t>, </a:t>
            </a:r>
            <a:r>
              <a:rPr lang="en-US" altLang="zh-CN" b="1" dirty="0"/>
              <a:t>2</a:t>
            </a:r>
            <a:r>
              <a:rPr lang="en-US" altLang="zh-CN" dirty="0"/>
              <a:t>, </a:t>
            </a:r>
            <a:r>
              <a:rPr lang="en-US" altLang="zh-CN" b="1" dirty="0"/>
              <a:t>500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y = </a:t>
            </a:r>
            <a:r>
              <a:rPr lang="en-US" altLang="zh-CN" dirty="0" err="1"/>
              <a:t>np.random.normal</a:t>
            </a:r>
            <a:r>
              <a:rPr lang="en-US" altLang="zh-CN" dirty="0"/>
              <a:t>(</a:t>
            </a:r>
            <a:r>
              <a:rPr lang="en-US" altLang="zh-CN" b="1" dirty="0"/>
              <a:t>0</a:t>
            </a:r>
            <a:r>
              <a:rPr lang="en-US" altLang="zh-CN" dirty="0"/>
              <a:t>, </a:t>
            </a:r>
            <a:r>
              <a:rPr lang="en-US" altLang="zh-CN" b="1" dirty="0"/>
              <a:t>2</a:t>
            </a:r>
            <a:r>
              <a:rPr lang="en-US" altLang="zh-CN" dirty="0"/>
              <a:t>, </a:t>
            </a:r>
            <a:r>
              <a:rPr lang="en-US" altLang="zh-CN" b="1" dirty="0"/>
              <a:t>500</a:t>
            </a:r>
            <a:r>
              <a:rPr lang="en-US" altLang="zh-CN" dirty="0"/>
              <a:t>)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 err="1"/>
              <a:t>plt.scatter</a:t>
            </a:r>
            <a:r>
              <a:rPr lang="en-US" altLang="zh-CN" dirty="0"/>
              <a:t>(x, y)</a:t>
            </a:r>
            <a:br>
              <a:rPr lang="en-US" altLang="zh-CN" dirty="0"/>
            </a:br>
            <a:r>
              <a:rPr lang="en-US" altLang="zh-CN" dirty="0" err="1"/>
              <a:t>plt.grid</a:t>
            </a:r>
            <a:r>
              <a:rPr lang="en-US" altLang="zh-CN" dirty="0"/>
              <a:t>()</a:t>
            </a:r>
            <a:br>
              <a:rPr lang="en-US" altLang="zh-CN" dirty="0"/>
            </a:br>
            <a:r>
              <a:rPr lang="en-US" altLang="zh-CN" dirty="0" err="1"/>
              <a:t>plt.savefig</a:t>
            </a:r>
            <a:r>
              <a:rPr lang="en-US" altLang="zh-CN" dirty="0"/>
              <a:t>(</a:t>
            </a:r>
            <a:r>
              <a:rPr lang="en-US" altLang="zh-CN" b="1" dirty="0"/>
              <a:t>'</a:t>
            </a:r>
            <a:r>
              <a:rPr lang="en-US" altLang="zh-CN" b="1" dirty="0" err="1"/>
              <a:t>scatter.png</a:t>
            </a:r>
            <a:r>
              <a:rPr lang="en-US" altLang="zh-CN" b="1" dirty="0"/>
              <a:t>'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 err="1"/>
              <a:t>plt.show</a:t>
            </a:r>
            <a:r>
              <a:rPr lang="en-US" altLang="zh-CN" dirty="0"/>
              <a:t>()</a:t>
            </a:r>
            <a:endParaRPr kumimoji="1" lang="en-US" altLang="zh-CN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1A16766D-5D5F-AA42-98FA-ECBF7AF4D1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6670900" y="1825625"/>
            <a:ext cx="4778030" cy="358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2859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3AD8BD-C76A-2640-BE85-A9647BF9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Matplotlib</a:t>
            </a:r>
            <a:r>
              <a:rPr kumimoji="1" lang="zh-CN" altLang="en-US" b="1" dirty="0"/>
              <a:t> 介绍</a:t>
            </a:r>
            <a:r>
              <a:rPr kumimoji="1" lang="en-US" altLang="zh-CN" b="1" dirty="0"/>
              <a:t>-</a:t>
            </a:r>
            <a:r>
              <a:rPr kumimoji="1" lang="zh-CN" altLang="en-US" b="1" dirty="0"/>
              <a:t>直方图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856807-A1EA-FE4C-B787-68C3A95042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altLang="zh-CN" dirty="0"/>
              <a:t>import </a:t>
            </a:r>
            <a:r>
              <a:rPr lang="en-US" altLang="zh-CN" dirty="0" err="1"/>
              <a:t>numpy</a:t>
            </a:r>
            <a:r>
              <a:rPr lang="en-US" altLang="zh-CN" dirty="0"/>
              <a:t> as np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altLang="zh-CN" dirty="0"/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endParaRPr lang="en-US" altLang="zh-CN" dirty="0"/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altLang="zh-CN" dirty="0"/>
              <a:t>x = </a:t>
            </a:r>
            <a:r>
              <a:rPr lang="en-US" altLang="zh-CN" dirty="0" err="1"/>
              <a:t>np.arange</a:t>
            </a:r>
            <a:r>
              <a:rPr lang="en-US" altLang="zh-CN" dirty="0"/>
              <a:t>(0, 8)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altLang="zh-CN" dirty="0"/>
              <a:t>y = </a:t>
            </a:r>
            <a:r>
              <a:rPr lang="en-US" altLang="zh-CN" dirty="0" err="1"/>
              <a:t>np.random.uniform</a:t>
            </a:r>
            <a:r>
              <a:rPr lang="en-US" altLang="zh-CN" dirty="0"/>
              <a:t>(2, 7, </a:t>
            </a:r>
            <a:r>
              <a:rPr lang="en-US" altLang="zh-CN" dirty="0" err="1"/>
              <a:t>len</a:t>
            </a:r>
            <a:r>
              <a:rPr lang="en-US" altLang="zh-CN" dirty="0"/>
              <a:t>(x))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altLang="zh-CN" dirty="0" err="1"/>
              <a:t>plt.bar</a:t>
            </a:r>
            <a:r>
              <a:rPr lang="en-US" altLang="zh-CN" dirty="0"/>
              <a:t>(x, y)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altLang="zh-CN" dirty="0" err="1"/>
              <a:t>plt.grid</a:t>
            </a:r>
            <a:r>
              <a:rPr lang="en-US" altLang="zh-CN" dirty="0"/>
              <a:t>()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altLang="zh-CN" dirty="0" err="1"/>
              <a:t>plt.savefig</a:t>
            </a:r>
            <a:r>
              <a:rPr lang="en-US" altLang="zh-CN" dirty="0"/>
              <a:t>('</a:t>
            </a:r>
            <a:r>
              <a:rPr lang="en-US" altLang="zh-CN" dirty="0" err="1"/>
              <a:t>bar.png</a:t>
            </a:r>
            <a:r>
              <a:rPr lang="en-US" altLang="zh-CN" dirty="0"/>
              <a:t>')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altLang="zh-CN" dirty="0" err="1"/>
              <a:t>plt.show</a:t>
            </a:r>
            <a:r>
              <a:rPr lang="en-US" altLang="zh-CN" dirty="0"/>
              <a:t>()</a:t>
            </a:r>
            <a:endParaRPr kumimoji="1" lang="en-US" altLang="zh-CN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1A16766D-5D5F-AA42-98FA-ECBF7AF4D1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6670900" y="1825625"/>
            <a:ext cx="4778030" cy="358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9573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3AD8BD-C76A-2640-BE85-A9647BF9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Matplotlib</a:t>
            </a:r>
            <a:r>
              <a:rPr kumimoji="1" lang="zh-CN" altLang="en-US" b="1" dirty="0"/>
              <a:t> 介绍</a:t>
            </a:r>
            <a:r>
              <a:rPr kumimoji="1" lang="en-US" altLang="zh-CN" b="1" dirty="0"/>
              <a:t>-</a:t>
            </a:r>
            <a:r>
              <a:rPr kumimoji="1" lang="zh-CN" altLang="en-US" b="1" dirty="0"/>
              <a:t>显示图像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856807-A1EA-FE4C-B787-68C3A95042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import </a:t>
            </a:r>
            <a:r>
              <a:rPr kumimoji="1" lang="en-US" altLang="zh-CN" dirty="0" err="1">
                <a:solidFill>
                  <a:schemeClr val="bg2">
                    <a:lumMod val="10000"/>
                  </a:schemeClr>
                </a:solidFill>
              </a:rPr>
              <a:t>numpy</a:t>
            </a: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 as np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import </a:t>
            </a:r>
            <a:r>
              <a:rPr kumimoji="1" lang="en-US" altLang="zh-CN" dirty="0" err="1">
                <a:solidFill>
                  <a:schemeClr val="bg2">
                    <a:lumMod val="10000"/>
                  </a:schemeClr>
                </a:solidFill>
              </a:rPr>
              <a:t>matplotlib.pyplot</a:t>
            </a: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 as </a:t>
            </a:r>
            <a:r>
              <a:rPr kumimoji="1" lang="en-US" altLang="zh-CN" dirty="0" err="1">
                <a:solidFill>
                  <a:schemeClr val="bg2">
                    <a:lumMod val="10000"/>
                  </a:schemeClr>
                </a:solidFill>
              </a:rPr>
              <a:t>plt</a:t>
            </a:r>
            <a:endParaRPr kumimoji="1" lang="en-US" altLang="zh-CN" dirty="0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endParaRPr kumimoji="1" lang="en-US" altLang="zh-CN" dirty="0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x = </a:t>
            </a:r>
            <a:r>
              <a:rPr kumimoji="1" lang="en-US" altLang="zh-CN" dirty="0" err="1">
                <a:solidFill>
                  <a:schemeClr val="bg2">
                    <a:lumMod val="10000"/>
                  </a:schemeClr>
                </a:solidFill>
              </a:rPr>
              <a:t>np.random.random</a:t>
            </a: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((10, 10))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dirty="0" err="1">
                <a:solidFill>
                  <a:schemeClr val="bg2">
                    <a:lumMod val="10000"/>
                  </a:schemeClr>
                </a:solidFill>
              </a:rPr>
              <a:t>plt.imshow</a:t>
            </a: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(x)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dirty="0" err="1">
                <a:solidFill>
                  <a:schemeClr val="bg2">
                    <a:lumMod val="10000"/>
                  </a:schemeClr>
                </a:solidFill>
              </a:rPr>
              <a:t>plt.savefig</a:t>
            </a: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('</a:t>
            </a:r>
            <a:r>
              <a:rPr kumimoji="1" lang="en-US" altLang="zh-CN" dirty="0" err="1">
                <a:solidFill>
                  <a:schemeClr val="bg2">
                    <a:lumMod val="10000"/>
                  </a:schemeClr>
                </a:solidFill>
              </a:rPr>
              <a:t>image.png</a:t>
            </a: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')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kumimoji="1" lang="en-US" altLang="zh-CN" dirty="0" err="1">
                <a:solidFill>
                  <a:schemeClr val="bg2">
                    <a:lumMod val="10000"/>
                  </a:schemeClr>
                </a:solidFill>
              </a:rPr>
              <a:t>plt.show</a:t>
            </a: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()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8F93E85-52E7-A247-AEA5-E421B58676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6607004" y="1736793"/>
            <a:ext cx="4512551" cy="3384414"/>
          </a:xfrm>
        </p:spPr>
      </p:pic>
    </p:spTree>
    <p:extLst>
      <p:ext uri="{BB962C8B-B14F-4D97-AF65-F5344CB8AC3E}">
        <p14:creationId xmlns:p14="http://schemas.microsoft.com/office/powerpoint/2010/main" val="4308026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3AD8BD-C76A-2640-BE85-A9647BF9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err="1"/>
              <a:t>Sklearn</a:t>
            </a:r>
            <a:r>
              <a:rPr kumimoji="1" lang="zh-CN" altLang="en-US" b="1" dirty="0"/>
              <a:t> 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856807-A1EA-FE4C-B787-68C3A95042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kumimoji="1" lang="en-US" altLang="zh-CN" dirty="0" err="1">
                <a:hlinkClick r:id="rId2"/>
              </a:rPr>
              <a:t>Sklearn</a:t>
            </a:r>
            <a:r>
              <a:rPr kumimoji="1" lang="zh-CN" altLang="en-US" dirty="0"/>
              <a:t> 是学术界以及工业界最常用的机器学习工具</a:t>
            </a:r>
            <a:endParaRPr kumimoji="1" lang="en-US" altLang="zh-CN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kumimoji="1" lang="zh-CN" altLang="en-US" dirty="0"/>
              <a:t>能够帮助我们简化模型训练，验证，测试，部署的过程 </a:t>
            </a:r>
            <a:endParaRPr kumimoji="1" lang="en-US" altLang="zh-CN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kumimoji="1" lang="zh-CN" altLang="en-US" dirty="0"/>
              <a:t>支持监督算法，无监督算法，模型选择，数据预处理，模型持久化等功能</a:t>
            </a:r>
            <a:endParaRPr kumimoji="1" lang="en-US" altLang="zh-CN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8F93E85-52E7-A247-AEA5-E421B58676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6968249" y="1879949"/>
            <a:ext cx="4130801" cy="3098101"/>
          </a:xfrm>
        </p:spPr>
      </p:pic>
    </p:spTree>
    <p:extLst>
      <p:ext uri="{BB962C8B-B14F-4D97-AF65-F5344CB8AC3E}">
        <p14:creationId xmlns:p14="http://schemas.microsoft.com/office/powerpoint/2010/main" val="32905848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3AD8BD-C76A-2640-BE85-A9647BF9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err="1"/>
              <a:t>Sklearn</a:t>
            </a:r>
            <a:r>
              <a:rPr kumimoji="1" lang="zh-CN" altLang="en-US" b="1" dirty="0"/>
              <a:t> 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856807-A1EA-FE4C-B787-68C3A95042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kumimoji="1" lang="zh-CN" altLang="en-US" dirty="0"/>
              <a:t>非常强大，我们会在下一章，用</a:t>
            </a:r>
            <a:r>
              <a:rPr kumimoji="1" lang="en-US" altLang="zh-CN" dirty="0" err="1"/>
              <a:t>Numpy</a:t>
            </a:r>
            <a:r>
              <a:rPr kumimoji="1" lang="en-US" altLang="zh-CN" dirty="0"/>
              <a:t>, Matplotlib, </a:t>
            </a:r>
            <a:r>
              <a:rPr kumimoji="1" lang="en-US" altLang="zh-CN" dirty="0" err="1"/>
              <a:t>Sklearn</a:t>
            </a:r>
            <a:r>
              <a:rPr kumimoji="1" lang="en-US" altLang="zh-CN" dirty="0"/>
              <a:t> </a:t>
            </a:r>
            <a:r>
              <a:rPr kumimoji="1" lang="zh-CN" altLang="en-US" dirty="0"/>
              <a:t>解决 </a:t>
            </a:r>
            <a:r>
              <a:rPr kumimoji="1" lang="en-US" altLang="zh-CN" dirty="0"/>
              <a:t>iris</a:t>
            </a:r>
            <a:r>
              <a:rPr kumimoji="1" lang="zh-CN" altLang="en-US" dirty="0"/>
              <a:t> 与 </a:t>
            </a:r>
            <a:r>
              <a:rPr kumimoji="1" lang="en-US" altLang="zh-CN" dirty="0"/>
              <a:t>MNIST </a:t>
            </a:r>
            <a:r>
              <a:rPr kumimoji="1" lang="zh-CN" altLang="en-US" dirty="0"/>
              <a:t>数据分类问题</a:t>
            </a:r>
            <a:endParaRPr kumimoji="1" lang="en-US" altLang="zh-CN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8F93E85-52E7-A247-AEA5-E421B58676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6968249" y="1879949"/>
            <a:ext cx="4130801" cy="3098101"/>
          </a:xfrm>
        </p:spPr>
      </p:pic>
    </p:spTree>
    <p:extLst>
      <p:ext uri="{BB962C8B-B14F-4D97-AF65-F5344CB8AC3E}">
        <p14:creationId xmlns:p14="http://schemas.microsoft.com/office/powerpoint/2010/main" val="2237587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BAB917-28C3-BB42-8923-4D2D78C65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46434"/>
            <a:ext cx="9110870" cy="329061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C + Python </a:t>
            </a:r>
            <a:r>
              <a:rPr kumimoji="1" lang="zh-CN" altLang="en-US" dirty="0"/>
              <a:t>必须</a:t>
            </a:r>
            <a:br>
              <a:rPr kumimoji="1" lang="en-US" altLang="zh-CN" dirty="0"/>
            </a:br>
            <a:r>
              <a:rPr kumimoji="1" lang="en-US" altLang="zh-CN" dirty="0"/>
              <a:t>CPP / Java </a:t>
            </a:r>
            <a:r>
              <a:rPr kumimoji="1" lang="zh-CN" altLang="en-US" dirty="0"/>
              <a:t>可选</a:t>
            </a:r>
            <a:br>
              <a:rPr kumimoji="1" lang="en-US" altLang="zh-CN" dirty="0"/>
            </a:br>
            <a:r>
              <a:rPr kumimoji="1" lang="zh-CN" altLang="en-US" dirty="0"/>
              <a:t>其他语言  </a:t>
            </a:r>
          </a:p>
        </p:txBody>
      </p:sp>
    </p:spTree>
    <p:extLst>
      <p:ext uri="{BB962C8B-B14F-4D97-AF65-F5344CB8AC3E}">
        <p14:creationId xmlns:p14="http://schemas.microsoft.com/office/powerpoint/2010/main" val="2574278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7BA38-80C9-324D-98C3-3D45BD689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829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06A595-3175-F742-AD12-554943D936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53331"/>
            <a:ext cx="5257800" cy="551784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dirty="0"/>
              <a:t>Python</a:t>
            </a:r>
            <a:r>
              <a:rPr kumimoji="1" lang="zh-CN" altLang="en-US" dirty="0"/>
              <a:t> 环境下载与配置</a:t>
            </a:r>
            <a:endParaRPr kumimoji="1" lang="en-US" altLang="zh-C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/>
              <a:t>变量与赋值表达式</a:t>
            </a:r>
            <a:endParaRPr kumimoji="1" lang="en-US" altLang="zh-C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/>
              <a:t>输入输出</a:t>
            </a:r>
            <a:endParaRPr kumimoji="1" lang="en-US" altLang="zh-C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/>
              <a:t>列表，字符串与可迭代对象</a:t>
            </a:r>
            <a:endParaRPr kumimoji="1" lang="en-US" altLang="zh-C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/>
              <a:t>循环与逻辑判断</a:t>
            </a:r>
            <a:endParaRPr kumimoji="1" lang="en-US" altLang="zh-C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/>
              <a:t>函数（复用代码块）</a:t>
            </a:r>
            <a:endParaRPr kumimoji="1" lang="en-US" altLang="zh-C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/>
              <a:t>元组，字典，集合</a:t>
            </a:r>
            <a:endParaRPr kumimoji="1" lang="en-US" altLang="zh-C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dirty="0"/>
              <a:t>Python</a:t>
            </a:r>
            <a:r>
              <a:rPr kumimoji="1" lang="zh-CN" altLang="en-US" dirty="0"/>
              <a:t>的浅拷贝与深拷贝</a:t>
            </a:r>
            <a:endParaRPr kumimoji="1" lang="en-US" altLang="zh-C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/>
              <a:t>读写文件</a:t>
            </a:r>
            <a:endParaRPr kumimoji="1" lang="en-US" altLang="zh-CN" dirty="0"/>
          </a:p>
          <a:p>
            <a:pPr>
              <a:lnSpc>
                <a:spcPct val="100000"/>
              </a:lnSpc>
            </a:pPr>
            <a:r>
              <a:rPr kumimoji="1" lang="zh-CN" altLang="en-US" dirty="0"/>
              <a:t>面向对象编程</a:t>
            </a:r>
            <a:endParaRPr kumimoji="1" lang="en-US" altLang="zh-CN" dirty="0"/>
          </a:p>
          <a:p>
            <a:pPr>
              <a:lnSpc>
                <a:spcPct val="100000"/>
              </a:lnSpc>
            </a:pPr>
            <a:r>
              <a:rPr kumimoji="1" lang="zh-CN" altLang="en-US" dirty="0"/>
              <a:t>模块与包</a:t>
            </a:r>
            <a:endParaRPr kumimoji="1" lang="en-US" altLang="zh-CN" dirty="0"/>
          </a:p>
          <a:p>
            <a:pPr>
              <a:lnSpc>
                <a:spcPct val="100000"/>
              </a:lnSpc>
            </a:pPr>
            <a:r>
              <a:rPr kumimoji="1" lang="zh-CN" altLang="en-US" dirty="0"/>
              <a:t>常用图像处理的包与模块</a:t>
            </a:r>
            <a:endParaRPr kumimoji="1" lang="en-US" altLang="zh-CN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kumimoji="1" lang="en-US" altLang="zh-C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0882EC9-53E0-DC44-9558-F84C52CB86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12835" y="1837854"/>
            <a:ext cx="4740965" cy="3182292"/>
          </a:xfrm>
        </p:spPr>
      </p:pic>
    </p:spTree>
    <p:extLst>
      <p:ext uri="{BB962C8B-B14F-4D97-AF65-F5344CB8AC3E}">
        <p14:creationId xmlns:p14="http://schemas.microsoft.com/office/powerpoint/2010/main" val="880641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7BA38-80C9-324D-98C3-3D45BD689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dirty="0"/>
              <a:t>Python</a:t>
            </a:r>
            <a:r>
              <a:rPr kumimoji="1" lang="zh-CN" altLang="en-US" dirty="0"/>
              <a:t> 解释器</a:t>
            </a:r>
            <a:endParaRPr kumimoji="1"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06A595-3175-F742-AD12-554943D936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是一门解释型语言</a:t>
            </a:r>
            <a:endParaRPr kumimoji="1"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编译型语言：有单独编译过程，讲程序翻译成机器码</a:t>
            </a:r>
            <a:endParaRPr kumimoji="1"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解释型语言：没有单独编译过程，每次运行一条指令，才进行翻译。</a:t>
            </a:r>
            <a:endParaRPr kumimoji="1"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所以，我们得有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解释器，才能运行程序，就像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语言需要 </a:t>
            </a:r>
            <a:r>
              <a:rPr kumimoji="1"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gcc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编译器。</a:t>
            </a:r>
            <a:endParaRPr kumimoji="1"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0882EC9-53E0-DC44-9558-F84C52CB86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6476369" y="2055255"/>
            <a:ext cx="5246399" cy="274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58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7BA38-80C9-324D-98C3-3D45BD689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dirty="0"/>
              <a:t>Python</a:t>
            </a:r>
            <a:r>
              <a:rPr kumimoji="1" lang="zh-CN" altLang="en-US" dirty="0"/>
              <a:t> 解释器的下载</a:t>
            </a:r>
            <a:endParaRPr kumimoji="1"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06A595-3175-F742-AD12-554943D936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457200" indent="-457200">
              <a:lnSpc>
                <a:spcPct val="16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官网下载安装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https://www.python.org/downloads/</a:t>
            </a:r>
            <a:endParaRPr kumimoji="1"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6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Anaconda 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下载安装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https://www.anaconda.com/</a:t>
            </a:r>
            <a:endParaRPr kumimoji="1"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对比：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Anaconda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有更好的环境隔离，保障用户程序的依赖管理，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官网下载比较简单。</a:t>
            </a:r>
            <a:endParaRPr kumimoji="1"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utoShape 2" descr="conda env">
            <a:extLst>
              <a:ext uri="{FF2B5EF4-FFF2-40B4-BE49-F238E27FC236}">
                <a16:creationId xmlns:a16="http://schemas.microsoft.com/office/drawing/2014/main" id="{961396BC-CE91-34B2-F8EF-3E883B4235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AD26C5A-E202-76E7-D1DE-CD93266860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705" y="1690688"/>
            <a:ext cx="3650264" cy="430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78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4014</Words>
  <Application>Microsoft Office PowerPoint</Application>
  <PresentationFormat>宽屏</PresentationFormat>
  <Paragraphs>605</Paragraphs>
  <Slides>56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2" baseType="lpstr">
      <vt:lpstr>Helvetica Neue</vt:lpstr>
      <vt:lpstr>等线</vt:lpstr>
      <vt:lpstr>等线 Light</vt:lpstr>
      <vt:lpstr>Arial</vt:lpstr>
      <vt:lpstr>Cambria Math</vt:lpstr>
      <vt:lpstr>Office 主题​​</vt:lpstr>
      <vt:lpstr>Python图像处理</vt:lpstr>
      <vt:lpstr>世界不断变化，技术不断发展的时代下如何学习？</vt:lpstr>
      <vt:lpstr>授之以鱼不如授之以渔</vt:lpstr>
      <vt:lpstr>实践是检验真理的唯一标准</vt:lpstr>
      <vt:lpstr>It’s your work!</vt:lpstr>
      <vt:lpstr>C + Python 必须 CPP / Java 可选 其他语言  </vt:lpstr>
      <vt:lpstr>大纲</vt:lpstr>
      <vt:lpstr>Python 解释器</vt:lpstr>
      <vt:lpstr>Python 解释器的下载</vt:lpstr>
      <vt:lpstr>Python编辑器/集成开发环境</vt:lpstr>
      <vt:lpstr>Python  变量与赋值表达式</vt:lpstr>
      <vt:lpstr>Python  输入输出</vt:lpstr>
      <vt:lpstr>Python  数据类型</vt:lpstr>
      <vt:lpstr>Python  整数与浮点数</vt:lpstr>
      <vt:lpstr>Python  算术运算符</vt:lpstr>
      <vt:lpstr>Python  比较运算符</vt:lpstr>
      <vt:lpstr>Python  布尔值</vt:lpstr>
      <vt:lpstr>Python  列表，字符串与可迭代对象</vt:lpstr>
      <vt:lpstr>Python  列表，字符串与可迭代对象</vt:lpstr>
      <vt:lpstr>Python  列表，字符串与可迭代对象</vt:lpstr>
      <vt:lpstr>循环与逻辑判断</vt:lpstr>
      <vt:lpstr>循环与逻辑判断</vt:lpstr>
      <vt:lpstr>函数 （复用代码块）</vt:lpstr>
      <vt:lpstr>可变数据类型与不可变数据类型</vt:lpstr>
      <vt:lpstr>元组，字典，集合</vt:lpstr>
      <vt:lpstr>元组，字典，集合</vt:lpstr>
      <vt:lpstr>元组，字典，集合</vt:lpstr>
      <vt:lpstr>元组，字典，集合</vt:lpstr>
      <vt:lpstr>Python的浅拷贝与深拷贝</vt:lpstr>
      <vt:lpstr>文件读写</vt:lpstr>
      <vt:lpstr>面向对象编程 （OOP）</vt:lpstr>
      <vt:lpstr>面向对象编程 （OOP）</vt:lpstr>
      <vt:lpstr>面向对象编程 （OOP）- 类与对象</vt:lpstr>
      <vt:lpstr>面向对象编程 （OOP）- 属性与方法</vt:lpstr>
      <vt:lpstr>面向对象编程 （OOP）- 特殊方法</vt:lpstr>
      <vt:lpstr>面向对象编程 (OOP)- 封装，继承，多态</vt:lpstr>
      <vt:lpstr>面向对象编程 （OOP）- 万物皆对象</vt:lpstr>
      <vt:lpstr>模块与包</vt:lpstr>
      <vt:lpstr>模块与包</vt:lpstr>
      <vt:lpstr>模块与包</vt:lpstr>
      <vt:lpstr>模块与包</vt:lpstr>
      <vt:lpstr>模块与包</vt:lpstr>
      <vt:lpstr>数据科学常用的包与模块</vt:lpstr>
      <vt:lpstr>NumPy 是什么</vt:lpstr>
      <vt:lpstr>NumPy 的创建</vt:lpstr>
      <vt:lpstr>NumPy 的使用</vt:lpstr>
      <vt:lpstr>NumPy 的使用</vt:lpstr>
      <vt:lpstr>NumPy 的使用</vt:lpstr>
      <vt:lpstr>Matplotlib 介绍</vt:lpstr>
      <vt:lpstr>Matplotlib 介绍-曲线图</vt:lpstr>
      <vt:lpstr>Matplotlib 介绍-散点图</vt:lpstr>
      <vt:lpstr>Matplotlib 介绍-散点图</vt:lpstr>
      <vt:lpstr>Matplotlib 介绍-直方图</vt:lpstr>
      <vt:lpstr>Matplotlib 介绍-显示图像</vt:lpstr>
      <vt:lpstr>Sklearn 介绍</vt:lpstr>
      <vt:lpstr>Sklearn 介绍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Python图像处理</dc:title>
  <dc:creator>叶 志鹏</dc:creator>
  <cp:lastModifiedBy>叶 志鹏</cp:lastModifiedBy>
  <cp:revision>39</cp:revision>
  <dcterms:created xsi:type="dcterms:W3CDTF">2022-09-16T04:01:34Z</dcterms:created>
  <dcterms:modified xsi:type="dcterms:W3CDTF">2022-09-26T05:27:37Z</dcterms:modified>
</cp:coreProperties>
</file>